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45.xml"/>
  <Override ContentType="application/vnd.ms-office.chartcolorstyle+xml" PartName="/ppt/charts/colors37.xml"/>
  <Override ContentType="application/vnd.ms-office.chartcolorstyle+xml" PartName="/ppt/charts/colors54.xml"/>
  <Override ContentType="application/vnd.ms-office.chartcolorstyle+xml" PartName="/ppt/charts/colors8.xml"/>
  <Override ContentType="application/vnd.ms-office.chartcolorstyle+xml" PartName="/ppt/charts/colors11.xml"/>
  <Override ContentType="application/vnd.ms-office.chartcolorstyle+xml" PartName="/ppt/charts/colors61.xml"/>
  <Override ContentType="application/vnd.ms-office.chartcolorstyle+xml" PartName="/ppt/charts/colors28.xml"/>
  <Override ContentType="application/vnd.ms-office.chartcolorstyle+xml" PartName="/ppt/charts/colors19.xml"/>
  <Override ContentType="application/vnd.ms-office.chartcolorstyle+xml" PartName="/ppt/charts/colors44.xml"/>
  <Override ContentType="application/vnd.ms-office.chartcolorstyle+xml" PartName="/ppt/charts/colors36.xml"/>
  <Override ContentType="application/vnd.ms-office.chartcolorstyle+xml" PartName="/ppt/charts/colors18.xml"/>
  <Override ContentType="application/vnd.ms-office.chartcolorstyle+xml" PartName="/ppt/charts/colors10.xml"/>
  <Override ContentType="application/vnd.ms-office.chartcolorstyle+xml" PartName="/ppt/charts/colors9.xml"/>
  <Override ContentType="application/vnd.ms-office.chartcolorstyle+xml" PartName="/ppt/charts/colors27.xml"/>
  <Override ContentType="application/vnd.ms-office.chartcolorstyle+xml" PartName="/ppt/charts/colors53.xml"/>
  <Override ContentType="application/vnd.ms-office.chartcolorstyle+xml" PartName="/ppt/charts/colors26.xml"/>
  <Override ContentType="application/vnd.ms-office.chartcolorstyle+xml" PartName="/ppt/charts/colors56.xml"/>
  <Override ContentType="application/vnd.ms-office.chartcolorstyle+xml" PartName="/ppt/charts/colors6.xml"/>
  <Override ContentType="application/vnd.ms-office.chartcolorstyle+xml" PartName="/ppt/charts/colors30.xml"/>
  <Override ContentType="application/vnd.ms-office.chartcolorstyle+xml" PartName="/ppt/charts/colors43.xml"/>
  <Override ContentType="application/vnd.ms-office.chartcolorstyle+xml" PartName="/ppt/charts/colors39.xml"/>
  <Override ContentType="application/vnd.ms-office.chartcolorstyle+xml" PartName="/ppt/charts/colors13.xml"/>
  <Override ContentType="application/vnd.ms-office.chartcolorstyle+xml" PartName="/ppt/charts/colors38.xml"/>
  <Override ContentType="application/vnd.ms-office.chartcolorstyle+xml" PartName="/ppt/charts/colors42.xml"/>
  <Override ContentType="application/vnd.ms-office.chartcolorstyle+xml" PartName="/ppt/charts/colors60.xml"/>
  <Override ContentType="application/vnd.ms-office.chartcolorstyle+xml" PartName="/ppt/charts/colors7.xml"/>
  <Override ContentType="application/vnd.ms-office.chartcolorstyle+xml" PartName="/ppt/charts/colors25.xml"/>
  <Override ContentType="application/vnd.ms-office.chartcolorstyle+xml" PartName="/ppt/charts/colors55.xml"/>
  <Override ContentType="application/vnd.ms-office.chartcolorstyle+xml" PartName="/ppt/charts/colors12.xml"/>
  <Override ContentType="application/vnd.ms-office.chartcolorstyle+xml" PartName="/ppt/charts/colors58.xml"/>
  <Override ContentType="application/vnd.ms-office.chartcolorstyle+xml" PartName="/ppt/charts/colors4.xml"/>
  <Override ContentType="application/vnd.ms-office.chartcolorstyle+xml" PartName="/ppt/charts/colors32.xml"/>
  <Override ContentType="application/vnd.ms-office.chartcolorstyle+xml" PartName="/ppt/charts/colors24.xml"/>
  <Override ContentType="application/vnd.ms-office.chartcolorstyle+xml" PartName="/ppt/charts/colors15.xml"/>
  <Override ContentType="application/vnd.ms-office.chartcolorstyle+xml" PartName="/ppt/charts/colors41.xml"/>
  <Override ContentType="application/vnd.ms-office.chartcolorstyle+xml" PartName="/ppt/charts/colors14.xml"/>
  <Override ContentType="application/vnd.ms-office.chartcolorstyle+xml" PartName="/ppt/charts/colors5.xml"/>
  <Override ContentType="application/vnd.ms-office.chartcolorstyle+xml" PartName="/ppt/charts/colors57.xml"/>
  <Override ContentType="application/vnd.ms-office.chartcolorstyle+xml" PartName="/ppt/charts/colors22.xml"/>
  <Override ContentType="application/vnd.ms-office.chartcolorstyle+xml" PartName="/ppt/charts/colors31.xml"/>
  <Override ContentType="application/vnd.ms-office.chartcolorstyle+xml" PartName="/ppt/charts/colors49.xml"/>
  <Override ContentType="application/vnd.ms-office.chartcolorstyle+xml" PartName="/ppt/charts/colors23.xml"/>
  <Override ContentType="application/vnd.ms-office.chartcolorstyle+xml" PartName="/ppt/charts/colors40.xml"/>
  <Override ContentType="application/vnd.ms-office.chartcolorstyle+xml" PartName="/ppt/charts/colors51.xml"/>
  <Override ContentType="application/vnd.ms-office.chartcolorstyle+xml" PartName="/ppt/charts/colors21.xml"/>
  <Override ContentType="application/vnd.ms-office.chartcolorstyle+xml" PartName="/ppt/charts/colors34.xml"/>
  <Override ContentType="application/vnd.ms-office.chartcolorstyle+xml" PartName="/ppt/charts/colors1.xml"/>
  <Override ContentType="application/vnd.ms-office.chartcolorstyle+xml" PartName="/ppt/charts/colors48.xml"/>
  <Override ContentType="application/vnd.ms-office.chartcolorstyle+xml" PartName="/ppt/charts/colors47.xml"/>
  <Override ContentType="application/vnd.ms-office.chartcolorstyle+xml" PartName="/ppt/charts/colors17.xml"/>
  <Override ContentType="application/vnd.ms-office.chartcolorstyle+xml" PartName="/ppt/charts/colors35.xml"/>
  <Override ContentType="application/vnd.ms-office.chartcolorstyle+xml" PartName="/ppt/charts/colors50.xml"/>
  <Override ContentType="application/vnd.ms-office.chartcolorstyle+xml" PartName="/ppt/charts/colors52.xml"/>
  <Override ContentType="application/vnd.ms-office.chartcolorstyle+xml" PartName="/ppt/charts/colors46.xml"/>
  <Override ContentType="application/vnd.ms-office.chartcolorstyle+xml" PartName="/ppt/charts/colors20.xml"/>
  <Override ContentType="application/vnd.ms-office.chartcolorstyle+xml" PartName="/ppt/charts/colors2.xml"/>
  <Override ContentType="application/vnd.ms-office.chartcolorstyle+xml" PartName="/ppt/charts/colors33.xml"/>
  <Override ContentType="application/vnd.ms-office.chartcolorstyle+xml" PartName="/ppt/charts/colors3.xml"/>
  <Override ContentType="application/vnd.ms-office.chartcolorstyle+xml" PartName="/ppt/charts/colors29.xml"/>
  <Override ContentType="application/vnd.ms-office.chartcolorstyle+xml" PartName="/ppt/charts/colors59.xml"/>
  <Override ContentType="application/vnd.ms-office.chartcolorstyle+xml" PartName="/ppt/charts/colors1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drawingml.chart+xml" PartName="/ppt/charts/chart25.xml"/>
  <Override ContentType="application/vnd.openxmlformats-officedocument.drawingml.chart+xml" PartName="/ppt/charts/chart50.xml"/>
  <Override ContentType="application/vnd.openxmlformats-officedocument.drawingml.chart+xml" PartName="/ppt/charts/chart4.xml"/>
  <Override ContentType="application/vnd.openxmlformats-officedocument.drawingml.chart+xml" PartName="/ppt/charts/chart33.xml"/>
  <Override ContentType="application/vnd.openxmlformats-officedocument.drawingml.chart+xml" PartName="/ppt/charts/chart16.xml"/>
  <Override ContentType="application/vnd.openxmlformats-officedocument.drawingml.chart+xml" PartName="/ppt/charts/chart59.xml"/>
  <Override ContentType="application/vnd.openxmlformats-officedocument.drawingml.chart+xml" PartName="/ppt/charts/chart42.xml"/>
  <Override ContentType="application/vnd.openxmlformats-officedocument.drawingml.chart+xml" PartName="/ppt/charts/chart51.xml"/>
  <Override ContentType="application/vnd.openxmlformats-officedocument.drawingml.chart+xml" PartName="/ppt/charts/chart32.xml"/>
  <Override ContentType="application/vnd.openxmlformats-officedocument.drawingml.chart+xml" PartName="/ppt/charts/chart5.xml"/>
  <Override ContentType="application/vnd.openxmlformats-officedocument.drawingml.chart+xml" PartName="/ppt/charts/chart41.xml"/>
  <Override ContentType="application/vnd.openxmlformats-officedocument.drawingml.chart+xml" PartName="/ppt/charts/chart58.xml"/>
  <Override ContentType="application/vnd.openxmlformats-officedocument.drawingml.chart+xml" PartName="/ppt/charts/chart24.xml"/>
  <Override ContentType="application/vnd.openxmlformats-officedocument.drawingml.chart+xml" PartName="/ppt/charts/chart15.xml"/>
  <Override ContentType="application/vnd.openxmlformats-officedocument.drawingml.chart+xml" PartName="/ppt/charts/chart44.xml"/>
  <Override ContentType="application/vnd.openxmlformats-officedocument.drawingml.chart+xml" PartName="/ppt/charts/chart57.xml"/>
  <Override ContentType="application/vnd.openxmlformats-officedocument.drawingml.chart+xml" PartName="/ppt/charts/chart61.xml"/>
  <Override ContentType="application/vnd.openxmlformats-officedocument.drawingml.chart+xml" PartName="/ppt/charts/chart2.xml"/>
  <Override ContentType="application/vnd.openxmlformats-officedocument.drawingml.chart+xml" PartName="/ppt/charts/chart31.xml"/>
  <Override ContentType="application/vnd.openxmlformats-officedocument.drawingml.chart+xml" PartName="/ppt/charts/chart60.xml"/>
  <Override ContentType="application/vnd.openxmlformats-officedocument.drawingml.chart+xml" PartName="/ppt/charts/chart1.xml"/>
  <Override ContentType="application/vnd.openxmlformats-officedocument.drawingml.chart+xml" PartName="/ppt/charts/chart14.xml"/>
  <Override ContentType="application/vnd.openxmlformats-officedocument.drawingml.chart+xml" PartName="/ppt/charts/chart27.xml"/>
  <Override ContentType="application/vnd.openxmlformats-officedocument.drawingml.chart+xml" PartName="/ppt/charts/chart3.xml"/>
  <Override ContentType="application/vnd.openxmlformats-officedocument.drawingml.chart+xml" PartName="/ppt/charts/chart56.xml"/>
  <Override ContentType="application/vnd.openxmlformats-officedocument.drawingml.chart+xml" PartName="/ppt/charts/chart43.xml"/>
  <Override ContentType="application/vnd.openxmlformats-officedocument.drawingml.chart+xml" PartName="/ppt/charts/chart30.xml"/>
  <Override ContentType="application/vnd.openxmlformats-officedocument.drawingml.chart+xml" PartName="/ppt/charts/chart39.xml"/>
  <Override ContentType="application/vnd.openxmlformats-officedocument.drawingml.chart+xml" PartName="/ppt/charts/chart26.xml"/>
  <Override ContentType="application/vnd.openxmlformats-officedocument.drawingml.chart+xml" PartName="/ppt/charts/chart13.xml"/>
  <Override ContentType="application/vnd.openxmlformats-officedocument.drawingml.chart+xml" PartName="/ppt/charts/chart20.xml"/>
  <Override ContentType="application/vnd.openxmlformats-officedocument.drawingml.chart+xml" PartName="/ppt/charts/chart38.xml"/>
  <Override ContentType="application/vnd.openxmlformats-officedocument.drawingml.chart+xml" PartName="/ppt/charts/chart55.xml"/>
  <Override ContentType="application/vnd.openxmlformats-officedocument.drawingml.chart+xml" PartName="/ppt/charts/chart63.xml"/>
  <Override ContentType="application/vnd.openxmlformats-officedocument.drawingml.chart+xml" PartName="/ppt/charts/chart9.xml"/>
  <Override ContentType="application/vnd.openxmlformats-officedocument.drawingml.chart+xml" PartName="/ppt/charts/chart46.xml"/>
  <Override ContentType="application/vnd.openxmlformats-officedocument.drawingml.chart+xml" PartName="/ppt/charts/chart47.xml"/>
  <Override ContentType="application/vnd.openxmlformats-officedocument.drawingml.chart+xml" PartName="/ppt/charts/chart12.xml"/>
  <Override ContentType="application/vnd.openxmlformats-officedocument.drawingml.chart+xml" PartName="/ppt/charts/chart29.xml"/>
  <Override ContentType="application/vnd.openxmlformats-officedocument.drawingml.chart+xml" PartName="/ppt/charts/chart64.xml"/>
  <Override ContentType="application/vnd.openxmlformats-officedocument.drawingml.chart+xml" PartName="/ppt/charts/chart8.xml"/>
  <Override ContentType="application/vnd.openxmlformats-officedocument.drawingml.chart+xml" PartName="/ppt/charts/chart37.xml"/>
  <Override ContentType="application/vnd.openxmlformats-officedocument.drawingml.chart+xml" PartName="/ppt/charts/chart62.xml"/>
  <Override ContentType="application/vnd.openxmlformats-officedocument.drawingml.chart+xml" PartName="/ppt/charts/chart45.xml"/>
  <Override ContentType="application/vnd.openxmlformats-officedocument.drawingml.chart+xml" PartName="/ppt/charts/chart28.xml"/>
  <Override ContentType="application/vnd.openxmlformats-officedocument.drawingml.chart+xml" PartName="/ppt/charts/chart11.xml"/>
  <Override ContentType="application/vnd.openxmlformats-officedocument.drawingml.chart+xml" PartName="/ppt/charts/chart54.xml"/>
  <Override ContentType="application/vnd.openxmlformats-officedocument.drawingml.chart+xml" PartName="/ppt/charts/chart19.xml"/>
  <Override ContentType="application/vnd.openxmlformats-officedocument.drawingml.chart+xml" PartName="/ppt/charts/chart49.xml"/>
  <Override ContentType="application/vnd.openxmlformats-officedocument.drawingml.chart+xml" PartName="/ppt/charts/chart36.xml"/>
  <Override ContentType="application/vnd.openxmlformats-officedocument.drawingml.chart+xml" PartName="/ppt/charts/chart7.xml"/>
  <Override ContentType="application/vnd.openxmlformats-officedocument.drawingml.chart+xml" PartName="/ppt/charts/chart6.xml"/>
  <Override ContentType="application/vnd.openxmlformats-officedocument.drawingml.chart+xml" PartName="/ppt/charts/chart53.xml"/>
  <Override ContentType="application/vnd.openxmlformats-officedocument.drawingml.chart+xml" PartName="/ppt/charts/chart10.xml"/>
  <Override ContentType="application/vnd.openxmlformats-officedocument.drawingml.chart+xml" PartName="/ppt/charts/chart23.xml"/>
  <Override ContentType="application/vnd.openxmlformats-officedocument.drawingml.chart+xml" PartName="/ppt/charts/chart40.xml"/>
  <Override ContentType="application/vnd.openxmlformats-officedocument.drawingml.chart+xml" PartName="/ppt/charts/chart66.xml"/>
  <Override ContentType="application/vnd.openxmlformats-officedocument.drawingml.chart+xml" PartName="/ppt/charts/chart18.xml"/>
  <Override ContentType="application/vnd.openxmlformats-officedocument.drawingml.chart+xml" PartName="/ppt/charts/chart48.xml"/>
  <Override ContentType="application/vnd.openxmlformats-officedocument.drawingml.chart+xml" PartName="/ppt/charts/chart21.xml"/>
  <Override ContentType="application/vnd.openxmlformats-officedocument.drawingml.chart+xml" PartName="/ppt/charts/chart34.xml"/>
  <Override ContentType="application/vnd.openxmlformats-officedocument.drawingml.chart+xml" PartName="/ppt/charts/chart65.xml"/>
  <Override ContentType="application/vnd.openxmlformats-officedocument.drawingml.chart+xml" PartName="/ppt/charts/chart35.xml"/>
  <Override ContentType="application/vnd.openxmlformats-officedocument.drawingml.chart+xml" PartName="/ppt/charts/chart22.xml"/>
  <Override ContentType="application/vnd.openxmlformats-officedocument.drawingml.chart+xml" PartName="/ppt/charts/chart17.xml"/>
  <Override ContentType="application/vnd.openxmlformats-officedocument.drawingml.chart+xml" PartName="/ppt/charts/chart52.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themeOverride+xml" PartName="/ppt/theme/themeOverride3.xml"/>
  <Override ContentType="application/vnd.openxmlformats-officedocument.themeOverride+xml" PartName="/ppt/theme/themeOverride2.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1.xml"/>
  <Override ContentType="application/binary" PartName="/ppt/metadata"/>
  <Override ContentType="application/vnd.openxmlformats-officedocument.presentationml.notesMaster+xml" PartName="/ppt/notesMasters/notesMaster1.xml"/>
  <Override ContentType="application/vnd.openxmlformats-officedocument.drawingml.chartshapes+xml" PartName="/ppt/drawings/drawing1.xml"/>
  <Override ContentType="application/vnd.ms-office.chartstyle+xml" PartName="/ppt/charts/style33.xml"/>
  <Override ContentType="application/vnd.ms-office.chartstyle+xml" PartName="/ppt/charts/style3.xml"/>
  <Override ContentType="application/vnd.ms-office.chartstyle+xml" PartName="/ppt/charts/style42.xml"/>
  <Override ContentType="application/vnd.ms-office.chartstyle+xml" PartName="/ppt/charts/style59.xml"/>
  <Override ContentType="application/vnd.ms-office.chartstyle+xml" PartName="/ppt/charts/style25.xml"/>
  <Override ContentType="application/vnd.ms-office.chartstyle+xml" PartName="/ppt/charts/style16.xml"/>
  <Override ContentType="application/vnd.ms-office.chartstyle+xml" PartName="/ppt/charts/style4.xml"/>
  <Override ContentType="application/vnd.ms-office.chartstyle+xml" PartName="/ppt/charts/style58.xml"/>
  <Override ContentType="application/vnd.ms-office.chartstyle+xml" PartName="/ppt/charts/style32.xml"/>
  <Override ContentType="application/vnd.ms-office.chartstyle+xml" PartName="/ppt/charts/style24.xml"/>
  <Override ContentType="application/vnd.ms-office.chartstyle+xml" PartName="/ppt/charts/style50.xml"/>
  <Override ContentType="application/vnd.ms-office.chartstyle+xml" PartName="/ppt/charts/style41.xml"/>
  <Override ContentType="application/vnd.ms-office.chartstyle+xml" PartName="/ppt/charts/style15.xml"/>
  <Override ContentType="application/vnd.ms-office.chartstyle+xml" PartName="/ppt/charts/style19.xml"/>
  <Override ContentType="application/vnd.ms-office.chartstyle+xml" PartName="/ppt/charts/style5.xml"/>
  <Override ContentType="application/vnd.ms-office.chartstyle+xml" PartName="/ppt/charts/style49.xml"/>
  <Override ContentType="application/vnd.ms-office.chartstyle+xml" PartName="/ppt/charts/style22.xml"/>
  <Override ContentType="application/vnd.ms-office.chartstyle+xml" PartName="/ppt/charts/style35.xml"/>
  <Override ContentType="application/vnd.ms-office.chartstyle+xml" PartName="/ppt/charts/style36.xml"/>
  <Override ContentType="application/vnd.ms-office.chartstyle+xml" PartName="/ppt/charts/style18.xml"/>
  <Override ContentType="application/vnd.ms-office.chartstyle+xml" PartName="/ppt/charts/style23.xml"/>
  <Override ContentType="application/vnd.ms-office.chartstyle+xml" PartName="/ppt/charts/style40.xml"/>
  <Override ContentType="application/vnd.ms-office.chartstyle+xml" PartName="/ppt/charts/style53.xml"/>
  <Override ContentType="application/vnd.ms-office.chartstyle+xml" PartName="/ppt/charts/style21.xml"/>
  <Override ContentType="application/vnd.ms-office.chartstyle+xml" PartName="/ppt/charts/style51.xml"/>
  <Override ContentType="application/vnd.ms-office.chartstyle+xml" PartName="/ppt/charts/style7.xml"/>
  <Override ContentType="application/vnd.ms-office.chartstyle+xml" PartName="/ppt/charts/style47.xml"/>
  <Override ContentType="application/vnd.ms-office.chartstyle+xml" PartName="/ppt/charts/style34.xml"/>
  <Override ContentType="application/vnd.ms-office.chartstyle+xml" PartName="/ppt/charts/style48.xml"/>
  <Override ContentType="application/vnd.ms-office.chartstyle+xml" PartName="/ppt/charts/style17.xml"/>
  <Override ContentType="application/vnd.ms-office.chartstyle+xml" PartName="/ppt/charts/style6.xml"/>
  <Override ContentType="application/vnd.ms-office.chartstyle+xml" PartName="/ppt/charts/style52.xml"/>
  <Override ContentType="application/vnd.ms-office.chartstyle+xml" PartName="/ppt/charts/style38.xml"/>
  <Override ContentType="application/vnd.ms-office.chartstyle+xml" PartName="/ppt/charts/style46.xml"/>
  <Override ContentType="application/vnd.ms-office.chartstyle+xml" PartName="/ppt/charts/style8.xml"/>
  <Override ContentType="application/vnd.ms-office.chartstyle+xml" PartName="/ppt/charts/style20.xml"/>
  <Override ContentType="application/vnd.ms-office.chartstyle+xml" PartName="/ppt/charts/style29.xml"/>
  <Override ContentType="application/vnd.ms-office.chartstyle+xml" PartName="/ppt/charts/style12.xml"/>
  <Override ContentType="application/vnd.ms-office.chartstyle+xml" PartName="/ppt/charts/style55.xml"/>
  <Override ContentType="application/vnd.ms-office.chartstyle+xml" PartName="/ppt/charts/style9.xml"/>
  <Override ContentType="application/vnd.ms-office.chartstyle+xml" PartName="/ppt/charts/style45.xml"/>
  <Override ContentType="application/vnd.ms-office.chartstyle+xml" PartName="/ppt/charts/style10.xml"/>
  <Override ContentType="application/vnd.ms-office.chartstyle+xml" PartName="/ppt/charts/style37.xml"/>
  <Override ContentType="application/vnd.ms-office.chartstyle+xml" PartName="/ppt/charts/style11.xml"/>
  <Override ContentType="application/vnd.ms-office.chartstyle+xml" PartName="/ppt/charts/style28.xml"/>
  <Override ContentType="application/vnd.ms-office.chartstyle+xml" PartName="/ppt/charts/style54.xml"/>
  <Override ContentType="application/vnd.ms-office.chartstyle+xml" PartName="/ppt/charts/style57.xml"/>
  <Override ContentType="application/vnd.ms-office.chartstyle+xml" PartName="/ppt/charts/style44.xml"/>
  <Override ContentType="application/vnd.ms-office.chartstyle+xml" PartName="/ppt/charts/style60.xml"/>
  <Override ContentType="application/vnd.ms-office.chartstyle+xml" PartName="/ppt/charts/style1.xml"/>
  <Override ContentType="application/vnd.ms-office.chartstyle+xml" PartName="/ppt/charts/style31.xml"/>
  <Override ContentType="application/vnd.ms-office.chartstyle+xml" PartName="/ppt/charts/style27.xml"/>
  <Override ContentType="application/vnd.ms-office.chartstyle+xml" PartName="/ppt/charts/style14.xml"/>
  <Override ContentType="application/vnd.ms-office.chartstyle+xml" PartName="/ppt/charts/style26.xml"/>
  <Override ContentType="application/vnd.ms-office.chartstyle+xml" PartName="/ppt/charts/style39.xml"/>
  <Override ContentType="application/vnd.ms-office.chartstyle+xml" PartName="/ppt/charts/style61.xml"/>
  <Override ContentType="application/vnd.ms-office.chartstyle+xml" PartName="/ppt/charts/style43.xml"/>
  <Override ContentType="application/vnd.ms-office.chartstyle+xml" PartName="/ppt/charts/style30.xml"/>
  <Override ContentType="application/vnd.ms-office.chartstyle+xml" PartName="/ppt/charts/style2.xml"/>
  <Override ContentType="application/vnd.ms-office.chartstyle+xml" PartName="/ppt/charts/style13.xml"/>
  <Override ContentType="application/vnd.ms-office.chartstyle+xml" PartName="/ppt/charts/style56.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2" r:id="rId5"/>
    <p:sldMasterId id="2147483676"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Lst>
  <p:sldSz cy="6858000" cx="9144000"/>
  <p:notesSz cx="6950075" cy="9236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05">
          <p15:clr>
            <a:srgbClr val="A4A3A4"/>
          </p15:clr>
        </p15:guide>
        <p15:guide id="2" pos="4404">
          <p15:clr>
            <a:srgbClr val="A4A3A4"/>
          </p15:clr>
        </p15:guide>
      </p15:sldGuideLst>
    </p:ext>
    <p:ext uri="http://customooxmlschemas.google.com/">
      <go:slidesCustomData xmlns:go="http://customooxmlschemas.google.com/" r:id="rId72" roundtripDataSignature="AMtx7mi8JWlr5ulhyjYDegM6yBe/cQT5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05" orient="horz"/>
        <p:guide pos="4404"/>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 Id="rId72" Type="http://customschemas.google.com/relationships/presentationmetadata" Target="metadata"/><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71" Type="http://schemas.openxmlformats.org/officeDocument/2006/relationships/slide" Target="slides/slide64.xml"/><Relationship Id="rId70" Type="http://schemas.openxmlformats.org/officeDocument/2006/relationships/slide" Target="slides/slide63.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62" Type="http://schemas.openxmlformats.org/officeDocument/2006/relationships/slide" Target="slides/slide55.xml"/><Relationship Id="rId61" Type="http://schemas.openxmlformats.org/officeDocument/2006/relationships/slide" Target="slides/slide54.xml"/><Relationship Id="rId20" Type="http://schemas.openxmlformats.org/officeDocument/2006/relationships/slide" Target="slides/slide13.xml"/><Relationship Id="rId64" Type="http://schemas.openxmlformats.org/officeDocument/2006/relationships/slide" Target="slides/slide57.xml"/><Relationship Id="rId63" Type="http://schemas.openxmlformats.org/officeDocument/2006/relationships/slide" Target="slides/slide56.xml"/><Relationship Id="rId22" Type="http://schemas.openxmlformats.org/officeDocument/2006/relationships/slide" Target="slides/slide15.xml"/><Relationship Id="rId66" Type="http://schemas.openxmlformats.org/officeDocument/2006/relationships/slide" Target="slides/slide59.xml"/><Relationship Id="rId21" Type="http://schemas.openxmlformats.org/officeDocument/2006/relationships/slide" Target="slides/slide14.xml"/><Relationship Id="rId65" Type="http://schemas.openxmlformats.org/officeDocument/2006/relationships/slide" Target="slides/slide58.xml"/><Relationship Id="rId24" Type="http://schemas.openxmlformats.org/officeDocument/2006/relationships/slide" Target="slides/slide17.xml"/><Relationship Id="rId68" Type="http://schemas.openxmlformats.org/officeDocument/2006/relationships/slide" Target="slides/slide61.xml"/><Relationship Id="rId23" Type="http://schemas.openxmlformats.org/officeDocument/2006/relationships/slide" Target="slides/slide16.xml"/><Relationship Id="rId67" Type="http://schemas.openxmlformats.org/officeDocument/2006/relationships/slide" Target="slides/slide60.xml"/><Relationship Id="rId60" Type="http://schemas.openxmlformats.org/officeDocument/2006/relationships/slide" Target="slides/slide53.xml"/><Relationship Id="rId26" Type="http://schemas.openxmlformats.org/officeDocument/2006/relationships/slide" Target="slides/slide19.xml"/><Relationship Id="rId25" Type="http://schemas.openxmlformats.org/officeDocument/2006/relationships/slide" Target="slides/slide18.xml"/><Relationship Id="rId69" Type="http://schemas.openxmlformats.org/officeDocument/2006/relationships/slide" Target="slides/slide62.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slide" Target="slides/slide44.xml"/><Relationship Id="rId50" Type="http://schemas.openxmlformats.org/officeDocument/2006/relationships/slide" Target="slides/slide43.xml"/><Relationship Id="rId53" Type="http://schemas.openxmlformats.org/officeDocument/2006/relationships/slide" Target="slides/slide46.xml"/><Relationship Id="rId52" Type="http://schemas.openxmlformats.org/officeDocument/2006/relationships/slide" Target="slides/slide45.xml"/><Relationship Id="rId11" Type="http://schemas.openxmlformats.org/officeDocument/2006/relationships/slide" Target="slides/slide4.xml"/><Relationship Id="rId55" Type="http://schemas.openxmlformats.org/officeDocument/2006/relationships/slide" Target="slides/slide48.xml"/><Relationship Id="rId10" Type="http://schemas.openxmlformats.org/officeDocument/2006/relationships/slide" Target="slides/slide3.xml"/><Relationship Id="rId54" Type="http://schemas.openxmlformats.org/officeDocument/2006/relationships/slide" Target="slides/slide47.xml"/><Relationship Id="rId13" Type="http://schemas.openxmlformats.org/officeDocument/2006/relationships/slide" Target="slides/slide6.xml"/><Relationship Id="rId57" Type="http://schemas.openxmlformats.org/officeDocument/2006/relationships/slide" Target="slides/slide50.xml"/><Relationship Id="rId12" Type="http://schemas.openxmlformats.org/officeDocument/2006/relationships/slide" Target="slides/slide5.xml"/><Relationship Id="rId56" Type="http://schemas.openxmlformats.org/officeDocument/2006/relationships/slide" Target="slides/slide49.xml"/><Relationship Id="rId15" Type="http://schemas.openxmlformats.org/officeDocument/2006/relationships/slide" Target="slides/slide8.xml"/><Relationship Id="rId59" Type="http://schemas.openxmlformats.org/officeDocument/2006/relationships/slide" Target="slides/slide52.xml"/><Relationship Id="rId14" Type="http://schemas.openxmlformats.org/officeDocument/2006/relationships/slide" Target="slides/slide7.xml"/><Relationship Id="rId58" Type="http://schemas.openxmlformats.org/officeDocument/2006/relationships/slide" Target="slides/slide51.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0.xml.rels><?xml version="1.0" encoding="UTF-8" standalone="yes"?><Relationships xmlns="http://schemas.openxmlformats.org/package/2006/relationships"><Relationship Id="rId1" Type="http://schemas.microsoft.com/office/2011/relationships/chartStyle" Target="style10.xml"/><Relationship Id="rId2" Type="http://schemas.microsoft.com/office/2011/relationships/chartColorStyle" Target="colors1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1.xml.rels><?xml version="1.0" encoding="UTF-8" standalone="yes"?><Relationships xmlns="http://schemas.openxmlformats.org/package/2006/relationships"><Relationship Id="rId1" Type="http://schemas.microsoft.com/office/2011/relationships/chartStyle" Target="style11.xml"/><Relationship Id="rId2" Type="http://schemas.microsoft.com/office/2011/relationships/chartColorStyle" Target="colors1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2.xml.rels><?xml version="1.0" encoding="UTF-8" standalone="yes"?><Relationships xmlns="http://schemas.openxmlformats.org/package/2006/relationships"><Relationship Id="rId1" Type="http://schemas.microsoft.com/office/2011/relationships/chartStyle" Target="style12.xml"/><Relationship Id="rId2" Type="http://schemas.microsoft.com/office/2011/relationships/chartColorStyle" Target="colors12.xml"/><Relationship Id="rId3" Type="http://schemas.openxmlformats.org/officeDocument/2006/relationships/oleObject" Target="Book1" TargetMode="External"/></Relationships>
</file>

<file path=ppt/charts/_rels/chart13.xml.rels><?xml version="1.0" encoding="UTF-8" standalone="yes"?><Relationships xmlns="http://schemas.openxmlformats.org/package/2006/relationships"><Relationship Id="rId1" Type="http://schemas.microsoft.com/office/2011/relationships/chartStyle" Target="style13.xml"/><Relationship Id="rId2" Type="http://schemas.microsoft.com/office/2011/relationships/chartColorStyle" Target="colors1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4.xml.rels><?xml version="1.0" encoding="UTF-8" standalone="yes"?><Relationships xmlns="http://schemas.openxmlformats.org/package/2006/relationships"><Relationship Id="rId1" Type="http://schemas.microsoft.com/office/2011/relationships/chartStyle" Target="style14.xml"/><Relationship Id="rId2" Type="http://schemas.microsoft.com/office/2011/relationships/chartColorStyle" Target="colors1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5.xml.rels><?xml version="1.0" encoding="UTF-8" standalone="yes"?><Relationships xmlns="http://schemas.openxmlformats.org/package/2006/relationships"><Relationship Id="rId1" Type="http://schemas.microsoft.com/office/2011/relationships/chartStyle" Target="style15.xml"/><Relationship Id="rId2" Type="http://schemas.microsoft.com/office/2011/relationships/chartColorStyle" Target="colors15.xml"/><Relationship Id="rId3" Type="http://schemas.openxmlformats.org/officeDocument/2006/relationships/oleObject" Target="Book1" TargetMode="External"/><Relationship Id="rId4" Type="http://schemas.openxmlformats.org/officeDocument/2006/relationships/chartUserShapes" Target="../drawings/drawing1.xml"/></Relationships>
</file>

<file path=ppt/charts/_rels/chart16.xml.rels><?xml version="1.0" encoding="UTF-8" standalone="yes"?><Relationships xmlns="http://schemas.openxmlformats.org/package/2006/relationships"><Relationship Id="rId1" Type="http://schemas.microsoft.com/office/2011/relationships/chartStyle" Target="style16.xml"/><Relationship Id="rId2" Type="http://schemas.microsoft.com/office/2011/relationships/chartColorStyle" Target="colors1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7.xml.rels><?xml version="1.0" encoding="UTF-8" standalone="yes"?><Relationships xmlns="http://schemas.openxmlformats.org/package/2006/relationships"><Relationship Id="rId1" Type="http://schemas.microsoft.com/office/2011/relationships/chartStyle" Target="style17.xml"/><Relationship Id="rId2" Type="http://schemas.microsoft.com/office/2011/relationships/chartColorStyle" Target="colors1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8.xml.rels><?xml version="1.0" encoding="UTF-8" standalone="yes"?><Relationships xmlns="http://schemas.openxmlformats.org/package/2006/relationships"><Relationship Id="rId1" Type="http://schemas.microsoft.com/office/2011/relationships/chartStyle" Target="style18.xml"/><Relationship Id="rId2" Type="http://schemas.microsoft.com/office/2011/relationships/chartColorStyle" Target="colors1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19.xml.rels><?xml version="1.0" encoding="UTF-8" standalone="yes"?><Relationships xmlns="http://schemas.openxmlformats.org/package/2006/relationships"><Relationship Id="rId1" Type="http://schemas.microsoft.com/office/2011/relationships/chartStyle" Target="style19.xml"/><Relationship Id="rId2" Type="http://schemas.microsoft.com/office/2011/relationships/chartColorStyle" Target="colors19.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0.xml.rels><?xml version="1.0" encoding="UTF-8" standalone="yes"?><Relationships xmlns="http://schemas.openxmlformats.org/package/2006/relationships"><Relationship Id="rId1" Type="http://schemas.microsoft.com/office/2011/relationships/chartStyle" Target="style20.xml"/><Relationship Id="rId2" Type="http://schemas.microsoft.com/office/2011/relationships/chartColorStyle" Target="colors2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1.xml.rels><?xml version="1.0" encoding="UTF-8" standalone="yes"?><Relationships xmlns="http://schemas.openxmlformats.org/package/2006/relationships"><Relationship Id="rId1" Type="http://schemas.microsoft.com/office/2011/relationships/chartStyle" Target="style21.xml"/><Relationship Id="rId2" Type="http://schemas.microsoft.com/office/2011/relationships/chartColorStyle" Target="colors2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2.xml.rels><?xml version="1.0" encoding="UTF-8" standalone="yes"?><Relationships xmlns="http://schemas.openxmlformats.org/package/2006/relationships"><Relationship Id="rId1" Type="http://schemas.microsoft.com/office/2011/relationships/chartStyle" Target="style22.xml"/><Relationship Id="rId2" Type="http://schemas.microsoft.com/office/2011/relationships/chartColorStyle" Target="colors22.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3.xml.rels><?xml version="1.0" encoding="UTF-8" standalone="yes"?><Relationships xmlns="http://schemas.openxmlformats.org/package/2006/relationships"><Relationship Id="rId1" Type="http://schemas.microsoft.com/office/2011/relationships/chartStyle" Target="style23.xml"/><Relationship Id="rId2" Type="http://schemas.microsoft.com/office/2011/relationships/chartColorStyle" Target="colors2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4.xml.rels><?xml version="1.0" encoding="UTF-8" standalone="yes"?><Relationships xmlns="http://schemas.openxmlformats.org/package/2006/relationships"><Relationship Id="rId1" Type="http://schemas.microsoft.com/office/2011/relationships/chartStyle" Target="style24.xml"/><Relationship Id="rId2" Type="http://schemas.microsoft.com/office/2011/relationships/chartColorStyle" Target="colors2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5.xml.rels><?xml version="1.0" encoding="UTF-8" standalone="yes"?><Relationships xmlns="http://schemas.openxmlformats.org/package/2006/relationships"><Relationship Id="rId1" Type="http://schemas.microsoft.com/office/2011/relationships/chartStyle" Target="style25.xml"/><Relationship Id="rId2" Type="http://schemas.microsoft.com/office/2011/relationships/chartColorStyle" Target="colors25.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6.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1.xlsx"/></Relationships>
</file>

<file path=ppt/charts/_rels/chart27.xml.rels><?xml version="1.0" encoding="UTF-8" standalone="yes"?><Relationships xmlns="http://schemas.openxmlformats.org/package/2006/relationships"><Relationship Id="rId1" Type="http://schemas.microsoft.com/office/2011/relationships/chartStyle" Target="style26.xml"/><Relationship Id="rId2" Type="http://schemas.microsoft.com/office/2011/relationships/chartColorStyle" Target="colors2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28.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29.xml.rels><?xml version="1.0" encoding="UTF-8" standalone="yes"?><Relationships xmlns="http://schemas.openxmlformats.org/package/2006/relationships"><Relationship Id="rId1" Type="http://schemas.microsoft.com/office/2011/relationships/chartStyle" Target="style27.xml"/><Relationship Id="rId2" Type="http://schemas.microsoft.com/office/2011/relationships/chartColorStyle" Target="colors2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0.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3.xlsx"/></Relationships>
</file>

<file path=ppt/charts/_rels/chart31.xml.rels><?xml version="1.0" encoding="UTF-8" standalone="yes"?><Relationships xmlns="http://schemas.openxmlformats.org/package/2006/relationships"><Relationship Id="rId1" Type="http://schemas.microsoft.com/office/2011/relationships/chartStyle" Target="style28.xml"/><Relationship Id="rId2" Type="http://schemas.microsoft.com/office/2011/relationships/chartColorStyle" Target="colors2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4.xlsx"/></Relationships>
</file>

<file path=ppt/charts/_rels/chart33.xml.rels><?xml version="1.0" encoding="UTF-8" standalone="yes"?><Relationships xmlns="http://schemas.openxmlformats.org/package/2006/relationships"><Relationship Id="rId1" Type="http://schemas.microsoft.com/office/2011/relationships/chartStyle" Target="style29.xml"/><Relationship Id="rId2" Type="http://schemas.microsoft.com/office/2011/relationships/chartColorStyle" Target="colors29.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4.xml.rels><?xml version="1.0" encoding="UTF-8" standalone="yes"?><Relationships xmlns="http://schemas.openxmlformats.org/package/2006/relationships"><Relationship Id="rId1" Type="http://schemas.microsoft.com/office/2011/relationships/chartStyle" Target="style30.xml"/><Relationship Id="rId2" Type="http://schemas.microsoft.com/office/2011/relationships/chartColorStyle" Target="colors3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5.xml.rels><?xml version="1.0" encoding="UTF-8" standalone="yes"?><Relationships xmlns="http://schemas.openxmlformats.org/package/2006/relationships"><Relationship Id="rId1" Type="http://schemas.microsoft.com/office/2011/relationships/chartStyle" Target="style31.xml"/><Relationship Id="rId2" Type="http://schemas.microsoft.com/office/2011/relationships/chartColorStyle" Target="colors3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6.xml.rels><?xml version="1.0" encoding="UTF-8" standalone="yes"?><Relationships xmlns="http://schemas.openxmlformats.org/package/2006/relationships"><Relationship Id="rId1" Type="http://schemas.microsoft.com/office/2011/relationships/chartStyle" Target="style32.xml"/><Relationship Id="rId2" Type="http://schemas.microsoft.com/office/2011/relationships/chartColorStyle" Target="colors32.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7.xml.rels><?xml version="1.0" encoding="UTF-8" standalone="yes"?><Relationships xmlns="http://schemas.openxmlformats.org/package/2006/relationships"><Relationship Id="rId1" Type="http://schemas.microsoft.com/office/2011/relationships/chartStyle" Target="style33.xml"/><Relationship Id="rId2" Type="http://schemas.microsoft.com/office/2011/relationships/chartColorStyle" Target="colors3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8.xml.rels><?xml version="1.0" encoding="UTF-8" standalone="yes"?><Relationships xmlns="http://schemas.openxmlformats.org/package/2006/relationships"><Relationship Id="rId1" Type="http://schemas.microsoft.com/office/2011/relationships/chartStyle" Target="style34.xml"/><Relationship Id="rId2" Type="http://schemas.microsoft.com/office/2011/relationships/chartColorStyle" Target="colors3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39.xml.rels><?xml version="1.0" encoding="UTF-8" standalone="yes"?><Relationships xmlns="http://schemas.openxmlformats.org/package/2006/relationships"><Relationship Id="rId1" Type="http://schemas.microsoft.com/office/2011/relationships/chartStyle" Target="style35.xml"/><Relationship Id="rId2" Type="http://schemas.microsoft.com/office/2011/relationships/chartColorStyle" Target="colors35.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0.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Sheet5.xlsx"/></Relationships>
</file>

<file path=ppt/charts/_rels/chart41.xml.rels><?xml version="1.0" encoding="UTF-8" standalone="yes"?><Relationships xmlns="http://schemas.openxmlformats.org/package/2006/relationships"><Relationship Id="rId1" Type="http://schemas.microsoft.com/office/2011/relationships/chartStyle" Target="style36.xml"/><Relationship Id="rId2" Type="http://schemas.microsoft.com/office/2011/relationships/chartColorStyle" Target="colors3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2.xml.rels><?xml version="1.0" encoding="UTF-8" standalone="yes"?><Relationships xmlns="http://schemas.openxmlformats.org/package/2006/relationships"><Relationship Id="rId1" Type="http://schemas.microsoft.com/office/2011/relationships/chartStyle" Target="style37.xml"/><Relationship Id="rId2" Type="http://schemas.microsoft.com/office/2011/relationships/chartColorStyle" Target="colors3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3.xml.rels><?xml version="1.0" encoding="UTF-8" standalone="yes"?><Relationships xmlns="http://schemas.openxmlformats.org/package/2006/relationships"><Relationship Id="rId1" Type="http://schemas.microsoft.com/office/2011/relationships/chartStyle" Target="style38.xml"/><Relationship Id="rId2" Type="http://schemas.microsoft.com/office/2011/relationships/chartColorStyle" Target="colors3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4.xml.rels><?xml version="1.0" encoding="UTF-8" standalone="yes"?><Relationships xmlns="http://schemas.openxmlformats.org/package/2006/relationships"><Relationship Id="rId1" Type="http://schemas.microsoft.com/office/2011/relationships/chartStyle" Target="style39.xml"/><Relationship Id="rId2" Type="http://schemas.microsoft.com/office/2011/relationships/chartColorStyle" Target="colors39.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5.xml.rels><?xml version="1.0" encoding="UTF-8" standalone="yes"?><Relationships xmlns="http://schemas.openxmlformats.org/package/2006/relationships"><Relationship Id="rId1" Type="http://schemas.microsoft.com/office/2011/relationships/chartStyle" Target="style40.xml"/><Relationship Id="rId2" Type="http://schemas.microsoft.com/office/2011/relationships/chartColorStyle" Target="colors4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6.xml.rels><?xml version="1.0" encoding="UTF-8" standalone="yes"?><Relationships xmlns="http://schemas.openxmlformats.org/package/2006/relationships"><Relationship Id="rId1" Type="http://schemas.microsoft.com/office/2011/relationships/chartStyle" Target="style41.xml"/><Relationship Id="rId2" Type="http://schemas.microsoft.com/office/2011/relationships/chartColorStyle" Target="colors4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7.xml.rels><?xml version="1.0" encoding="UTF-8" standalone="yes"?><Relationships xmlns="http://schemas.openxmlformats.org/package/2006/relationships"><Relationship Id="rId1" Type="http://schemas.microsoft.com/office/2011/relationships/chartStyle" Target="style42.xml"/><Relationship Id="rId2" Type="http://schemas.microsoft.com/office/2011/relationships/chartColorStyle" Target="colors42.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8.xml.rels><?xml version="1.0" encoding="UTF-8" standalone="yes"?><Relationships xmlns="http://schemas.openxmlformats.org/package/2006/relationships"><Relationship Id="rId1" Type="http://schemas.microsoft.com/office/2011/relationships/chartStyle" Target="style43.xml"/><Relationship Id="rId2" Type="http://schemas.microsoft.com/office/2011/relationships/chartColorStyle" Target="colors4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49.xml.rels><?xml version="1.0" encoding="UTF-8" standalone="yes"?><Relationships xmlns="http://schemas.openxmlformats.org/package/2006/relationships"><Relationship Id="rId1" Type="http://schemas.microsoft.com/office/2011/relationships/chartStyle" Target="style44.xml"/><Relationship Id="rId2" Type="http://schemas.microsoft.com/office/2011/relationships/chartColorStyle" Target="colors4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0.xml.rels><?xml version="1.0" encoding="UTF-8" standalone="yes"?><Relationships xmlns="http://schemas.openxmlformats.org/package/2006/relationships"><Relationship Id="rId1" Type="http://schemas.microsoft.com/office/2011/relationships/chartStyle" Target="style45.xml"/><Relationship Id="rId2" Type="http://schemas.microsoft.com/office/2011/relationships/chartColorStyle" Target="colors45.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1.xml.rels><?xml version="1.0" encoding="UTF-8" standalone="yes"?><Relationships xmlns="http://schemas.openxmlformats.org/package/2006/relationships"><Relationship Id="rId1" Type="http://schemas.microsoft.com/office/2011/relationships/chartStyle" Target="style46.xml"/><Relationship Id="rId2" Type="http://schemas.microsoft.com/office/2011/relationships/chartColorStyle" Target="colors4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2.xml.rels><?xml version="1.0" encoding="UTF-8" standalone="yes"?><Relationships xmlns="http://schemas.openxmlformats.org/package/2006/relationships"><Relationship Id="rId1" Type="http://schemas.microsoft.com/office/2011/relationships/chartStyle" Target="style47.xml"/><Relationship Id="rId2" Type="http://schemas.microsoft.com/office/2011/relationships/chartColorStyle" Target="colors4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3.xml.rels><?xml version="1.0" encoding="UTF-8" standalone="yes"?><Relationships xmlns="http://schemas.openxmlformats.org/package/2006/relationships"><Relationship Id="rId1" Type="http://schemas.microsoft.com/office/2011/relationships/chartStyle" Target="style48.xml"/><Relationship Id="rId2" Type="http://schemas.microsoft.com/office/2011/relationships/chartColorStyle" Target="colors4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4.xml.rels><?xml version="1.0" encoding="UTF-8" standalone="yes"?><Relationships xmlns="http://schemas.openxmlformats.org/package/2006/relationships"><Relationship Id="rId1" Type="http://schemas.microsoft.com/office/2011/relationships/chartStyle" Target="style49.xml"/><Relationship Id="rId2" Type="http://schemas.microsoft.com/office/2011/relationships/chartColorStyle" Target="colors49.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5.xml.rels><?xml version="1.0" encoding="UTF-8" standalone="yes"?><Relationships xmlns="http://schemas.openxmlformats.org/package/2006/relationships"><Relationship Id="rId1" Type="http://schemas.microsoft.com/office/2011/relationships/chartStyle" Target="style50.xml"/><Relationship Id="rId2" Type="http://schemas.microsoft.com/office/2011/relationships/chartColorStyle" Target="colors5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6.xml.rels><?xml version="1.0" encoding="UTF-8" standalone="yes"?><Relationships xmlns="http://schemas.openxmlformats.org/package/2006/relationships"><Relationship Id="rId1" Type="http://schemas.microsoft.com/office/2011/relationships/chartStyle" Target="style51.xml"/><Relationship Id="rId2" Type="http://schemas.microsoft.com/office/2011/relationships/chartColorStyle" Target="colors5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7.xml.rels><?xml version="1.0" encoding="UTF-8" standalone="yes"?><Relationships xmlns="http://schemas.openxmlformats.org/package/2006/relationships"><Relationship Id="rId1" Type="http://schemas.microsoft.com/office/2011/relationships/chartStyle" Target="style52.xml"/><Relationship Id="rId2" Type="http://schemas.microsoft.com/office/2011/relationships/chartColorStyle" Target="colors52.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8.xml.rels><?xml version="1.0" encoding="UTF-8" standalone="yes"?><Relationships xmlns="http://schemas.openxmlformats.org/package/2006/relationships"><Relationship Id="rId1" Type="http://schemas.microsoft.com/office/2011/relationships/chartStyle" Target="style53.xml"/><Relationship Id="rId2" Type="http://schemas.microsoft.com/office/2011/relationships/chartColorStyle" Target="colors53.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59.xml.rels><?xml version="1.0" encoding="UTF-8" standalone="yes"?><Relationships xmlns="http://schemas.openxmlformats.org/package/2006/relationships"><Relationship Id="rId1" Type="http://schemas.microsoft.com/office/2011/relationships/chartStyle" Target="style54.xml"/><Relationship Id="rId2" Type="http://schemas.microsoft.com/office/2011/relationships/chartColorStyle" Target="colors54.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0.xml.rels><?xml version="1.0" encoding="UTF-8" standalone="yes"?><Relationships xmlns="http://schemas.openxmlformats.org/package/2006/relationships"><Relationship Id="rId1" Type="http://schemas.microsoft.com/office/2011/relationships/chartStyle" Target="style55.xml"/><Relationship Id="rId2" Type="http://schemas.microsoft.com/office/2011/relationships/chartColorStyle" Target="colors55.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1.xml.rels><?xml version="1.0" encoding="UTF-8" standalone="yes"?><Relationships xmlns="http://schemas.openxmlformats.org/package/2006/relationships"><Relationship Id="rId1" Type="http://schemas.microsoft.com/office/2011/relationships/chartStyle" Target="style56.xml"/><Relationship Id="rId2" Type="http://schemas.microsoft.com/office/2011/relationships/chartColorStyle" Target="colors56.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2.xml.rels><?xml version="1.0" encoding="UTF-8" standalone="yes"?><Relationships xmlns="http://schemas.openxmlformats.org/package/2006/relationships"><Relationship Id="rId1" Type="http://schemas.microsoft.com/office/2011/relationships/chartStyle" Target="style57.xml"/><Relationship Id="rId2" Type="http://schemas.microsoft.com/office/2011/relationships/chartColorStyle" Target="colors5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3.xml.rels><?xml version="1.0" encoding="UTF-8" standalone="yes"?><Relationships xmlns="http://schemas.openxmlformats.org/package/2006/relationships"><Relationship Id="rId1" Type="http://schemas.microsoft.com/office/2011/relationships/chartStyle" Target="style58.xml"/><Relationship Id="rId2" Type="http://schemas.microsoft.com/office/2011/relationships/chartColorStyle" Target="colors5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4.xml.rels><?xml version="1.0" encoding="UTF-8" standalone="yes"?><Relationships xmlns="http://schemas.openxmlformats.org/package/2006/relationships"><Relationship Id="rId1" Type="http://schemas.microsoft.com/office/2011/relationships/chartStyle" Target="style59.xml"/><Relationship Id="rId2" Type="http://schemas.microsoft.com/office/2011/relationships/chartColorStyle" Target="colors59.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5.xml.rels><?xml version="1.0" encoding="UTF-8" standalone="yes"?><Relationships xmlns="http://schemas.openxmlformats.org/package/2006/relationships"><Relationship Id="rId1" Type="http://schemas.microsoft.com/office/2011/relationships/chartStyle" Target="style60.xml"/><Relationship Id="rId2" Type="http://schemas.microsoft.com/office/2011/relationships/chartColorStyle" Target="colors60.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66.xml.rels><?xml version="1.0" encoding="UTF-8" standalone="yes"?><Relationships xmlns="http://schemas.openxmlformats.org/package/2006/relationships"><Relationship Id="rId1" Type="http://schemas.microsoft.com/office/2011/relationships/chartStyle" Target="style61.xml"/><Relationship Id="rId2" Type="http://schemas.microsoft.com/office/2011/relationships/chartColorStyle" Target="colors61.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https://construction01-my.sharepoint.com/personal/donna_laquidara_construction_com/Documents/SMRs/Lean%202017/Data/Data%20Charts.xlsx" TargetMode="External"/></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oleObject" Target="https://construction01-my.sharepoint.com/personal/donna_laquidara_construction_com/Documents/SMRs/Lean%202017/Data/Data%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B1_SelectionCriteria!$A$3:$A$7</c:f>
              <c:strCache>
                <c:ptCount val="5"/>
                <c:pt idx="0">
                  <c:v>Peer Recognition</c:v>
                </c:pt>
                <c:pt idx="1">
                  <c:v>Firm Culture</c:v>
                </c:pt>
                <c:pt idx="2">
                  <c:v>Financial Factors/Profitability</c:v>
                </c:pt>
                <c:pt idx="3">
                  <c:v>Design Excellence</c:v>
                </c:pt>
                <c:pt idx="4">
                  <c:v>Client Outcomes</c:v>
                </c:pt>
              </c:strCache>
            </c:strRef>
          </c:cat>
          <c:val>
            <c:numRef>
              <c:f>B1_SelectionCriteria!$B$3:$B$7</c:f>
              <c:numCache>
                <c:formatCode>0%</c:formatCode>
                <c:ptCount val="5"/>
                <c:pt idx="0">
                  <c:v>7.4193548387096769E-2</c:v>
                </c:pt>
                <c:pt idx="1">
                  <c:v>0.12903225806451613</c:v>
                </c:pt>
                <c:pt idx="2">
                  <c:v>0.24838709677419357</c:v>
                </c:pt>
                <c:pt idx="3">
                  <c:v>0.73225806451612907</c:v>
                </c:pt>
                <c:pt idx="4">
                  <c:v>0.77741935483870972</c:v>
                </c:pt>
              </c:numCache>
            </c:numRef>
          </c:val>
          <c:extLst>
            <c:ext xmlns:c16="http://schemas.microsoft.com/office/drawing/2014/chart" uri="{C3380CC4-5D6E-409C-BE32-E72D297353CC}">
              <c16:uniqueId val="{00000000-5D88-423A-98FF-E28B440D915D}"/>
            </c:ext>
          </c:extLst>
        </c:ser>
        <c:dLbls>
          <c:dLblPos val="outEnd"/>
          <c:showLegendKey val="0"/>
          <c:showVal val="1"/>
          <c:showCatName val="0"/>
          <c:showSerName val="0"/>
          <c:showPercent val="0"/>
          <c:showBubbleSize val="0"/>
        </c:dLbls>
        <c:gapWidth val="182"/>
        <c:axId val="494335248"/>
        <c:axId val="494335576"/>
      </c:barChart>
      <c:catAx>
        <c:axId val="494335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94335576"/>
        <c:crosses val="autoZero"/>
        <c:auto val="1"/>
        <c:lblAlgn val="ctr"/>
        <c:lblOffset val="100"/>
        <c:noMultiLvlLbl val="0"/>
      </c:catAx>
      <c:valAx>
        <c:axId val="494335576"/>
        <c:scaling>
          <c:orientation val="minMax"/>
        </c:scaling>
        <c:delete val="1"/>
        <c:axPos val="b"/>
        <c:numFmt formatCode="0%" sourceLinked="1"/>
        <c:majorTickMark val="none"/>
        <c:minorTickMark val="none"/>
        <c:tickLblPos val="nextTo"/>
        <c:crossAx val="494335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TopInfoTeamProbSolving!$B$2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TopInfoTeamProbSolving!$A$3:$A$12</c:f>
              <c:strCache>
                <c:ptCount val="10"/>
                <c:pt idx="0">
                  <c:v>Design and construction BIM models used together for 3D coordination/clash detection</c:v>
                </c:pt>
                <c:pt idx="1">
                  <c:v>BIM used for layout/fabrication by trade partners</c:v>
                </c:pt>
                <c:pt idx="2">
                  <c:v>BIM model/electronic O&amp;Ms turned over to facility management</c:v>
                </c:pt>
                <c:pt idx="4">
                  <c:v>Plus/Delta Retrospectives</c:v>
                </c:pt>
                <c:pt idx="5">
                  <c:v>Onboarding</c:v>
                </c:pt>
                <c:pt idx="7">
                  <c:v>A3 Thinking</c:v>
                </c:pt>
                <c:pt idx="8">
                  <c:v>Choosing by Advantages</c:v>
                </c:pt>
                <c:pt idx="9">
                  <c:v>Set based Design</c:v>
                </c:pt>
              </c:strCache>
            </c:strRef>
          </c:cat>
          <c:val>
            <c:numRef>
              <c:f>TopInfoTeamProbSolving!$B$3:$B$12</c:f>
              <c:numCache>
                <c:formatCode>0%</c:formatCode>
                <c:ptCount val="10"/>
                <c:pt idx="0">
                  <c:v>0.33870967741935482</c:v>
                </c:pt>
                <c:pt idx="1">
                  <c:v>0.21612903225806451</c:v>
                </c:pt>
                <c:pt idx="2">
                  <c:v>0.16774193548387101</c:v>
                </c:pt>
                <c:pt idx="4">
                  <c:v>0.19032258064516128</c:v>
                </c:pt>
                <c:pt idx="5">
                  <c:v>0.16451612903225807</c:v>
                </c:pt>
                <c:pt idx="7">
                  <c:v>0.29677419354838708</c:v>
                </c:pt>
                <c:pt idx="8">
                  <c:v>0.2870967741935484</c:v>
                </c:pt>
                <c:pt idx="9">
                  <c:v>0.20322580645161289</c:v>
                </c:pt>
              </c:numCache>
            </c:numRef>
          </c:val>
          <c:extLst>
            <c:ext xmlns:c16="http://schemas.microsoft.com/office/drawing/2014/chart" uri="{C3380CC4-5D6E-409C-BE32-E72D297353CC}">
              <c16:uniqueId val="{00000000-758A-465A-979D-CB6017EF94C4}"/>
            </c:ext>
          </c:extLst>
        </c:ser>
        <c:ser>
          <c:idx val="1"/>
          <c:order val="1"/>
          <c:tx>
            <c:strRef>
              <c:f>TopInfoTeamProbSolving!$C$2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TopInfoTeamProbSolving!$A$3:$A$12</c:f>
              <c:strCache>
                <c:ptCount val="10"/>
                <c:pt idx="0">
                  <c:v>Design and construction BIM models used together for 3D coordination/clash detection</c:v>
                </c:pt>
                <c:pt idx="1">
                  <c:v>BIM used for layout/fabrication by trade partners</c:v>
                </c:pt>
                <c:pt idx="2">
                  <c:v>BIM model/electronic O&amp;Ms turned over to facility management</c:v>
                </c:pt>
                <c:pt idx="4">
                  <c:v>Plus/Delta Retrospectives</c:v>
                </c:pt>
                <c:pt idx="5">
                  <c:v>Onboarding</c:v>
                </c:pt>
                <c:pt idx="7">
                  <c:v>A3 Thinking</c:v>
                </c:pt>
                <c:pt idx="8">
                  <c:v>Choosing by Advantages</c:v>
                </c:pt>
                <c:pt idx="9">
                  <c:v>Set based Design</c:v>
                </c:pt>
              </c:strCache>
            </c:strRef>
          </c:cat>
          <c:val>
            <c:numRef>
              <c:f>TopInfoTeamProbSolving!$C$3:$C$12</c:f>
              <c:numCache>
                <c:formatCode>0%</c:formatCode>
                <c:ptCount val="10"/>
                <c:pt idx="0">
                  <c:v>0.60322580645161294</c:v>
                </c:pt>
                <c:pt idx="1">
                  <c:v>0.4258064516129032</c:v>
                </c:pt>
                <c:pt idx="2">
                  <c:v>0.37419354838709679</c:v>
                </c:pt>
                <c:pt idx="4">
                  <c:v>0.35483870967741937</c:v>
                </c:pt>
                <c:pt idx="5">
                  <c:v>0.3193548387096774</c:v>
                </c:pt>
                <c:pt idx="7">
                  <c:v>0.51290322580645165</c:v>
                </c:pt>
                <c:pt idx="8">
                  <c:v>0.43548387096774194</c:v>
                </c:pt>
                <c:pt idx="9">
                  <c:v>0.34193548387096778</c:v>
                </c:pt>
              </c:numCache>
            </c:numRef>
          </c:val>
          <c:extLst>
            <c:ext xmlns:c16="http://schemas.microsoft.com/office/drawing/2014/chart" uri="{C3380CC4-5D6E-409C-BE32-E72D297353CC}">
              <c16:uniqueId val="{00000001-758A-465A-979D-CB6017EF94C4}"/>
            </c:ext>
          </c:extLst>
        </c:ser>
        <c:dLbls>
          <c:dLblPos val="outEnd"/>
          <c:showLegendKey val="0"/>
          <c:showVal val="1"/>
          <c:showCatName val="0"/>
          <c:showSerName val="0"/>
          <c:showPercent val="0"/>
          <c:showBubbleSize val="0"/>
        </c:dLbls>
        <c:gapWidth val="219"/>
        <c:overlap val="-27"/>
        <c:axId val="474228920"/>
        <c:axId val="474230888"/>
      </c:barChart>
      <c:catAx>
        <c:axId val="474228920"/>
        <c:scaling>
          <c:orientation val="minMax"/>
        </c:scaling>
        <c:delete val="1"/>
        <c:axPos val="b"/>
        <c:numFmt formatCode="General" sourceLinked="1"/>
        <c:majorTickMark val="none"/>
        <c:minorTickMark val="none"/>
        <c:tickLblPos val="nextTo"/>
        <c:crossAx val="474230888"/>
        <c:crosses val="autoZero"/>
        <c:auto val="1"/>
        <c:lblAlgn val="ctr"/>
        <c:lblOffset val="100"/>
        <c:noMultiLvlLbl val="0"/>
      </c:catAx>
      <c:valAx>
        <c:axId val="474230888"/>
        <c:scaling>
          <c:orientation val="minMax"/>
        </c:scaling>
        <c:delete val="1"/>
        <c:axPos val="l"/>
        <c:numFmt formatCode="0%" sourceLinked="1"/>
        <c:majorTickMark val="none"/>
        <c:minorTickMark val="none"/>
        <c:tickLblPos val="nextTo"/>
        <c:crossAx val="474228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B1_SelectionCriteria!$A$3:$A$7</c:f>
              <c:strCache>
                <c:ptCount val="5"/>
                <c:pt idx="0">
                  <c:v>Peer recognition</c:v>
                </c:pt>
                <c:pt idx="1">
                  <c:v>Firm culture</c:v>
                </c:pt>
                <c:pt idx="2">
                  <c:v>Financial factors/profitability</c:v>
                </c:pt>
                <c:pt idx="3">
                  <c:v>Design excellence</c:v>
                </c:pt>
                <c:pt idx="4">
                  <c:v>Client outcomes</c:v>
                </c:pt>
              </c:strCache>
            </c:strRef>
          </c:cat>
          <c:val>
            <c:numRef>
              <c:f>B1_SelectionCriteria!$B$3:$B$7</c:f>
              <c:numCache>
                <c:formatCode>0%</c:formatCode>
                <c:ptCount val="5"/>
                <c:pt idx="0">
                  <c:v>7.4193548387096769E-2</c:v>
                </c:pt>
                <c:pt idx="1">
                  <c:v>0.12903225806451613</c:v>
                </c:pt>
                <c:pt idx="2">
                  <c:v>0.24838709677419357</c:v>
                </c:pt>
                <c:pt idx="3">
                  <c:v>0.73225806451612907</c:v>
                </c:pt>
                <c:pt idx="4">
                  <c:v>0.77741935483870972</c:v>
                </c:pt>
              </c:numCache>
            </c:numRef>
          </c:val>
          <c:extLst>
            <c:ext xmlns:c16="http://schemas.microsoft.com/office/drawing/2014/chart" uri="{C3380CC4-5D6E-409C-BE32-E72D297353CC}">
              <c16:uniqueId val="{00000000-30FE-4CE0-B2C2-5A75DE0A3BF2}"/>
            </c:ext>
          </c:extLst>
        </c:ser>
        <c:dLbls>
          <c:dLblPos val="outEnd"/>
          <c:showLegendKey val="0"/>
          <c:showVal val="1"/>
          <c:showCatName val="0"/>
          <c:showSerName val="0"/>
          <c:showPercent val="0"/>
          <c:showBubbleSize val="0"/>
        </c:dLbls>
        <c:gapWidth val="182"/>
        <c:axId val="494335248"/>
        <c:axId val="494335576"/>
      </c:barChart>
      <c:catAx>
        <c:axId val="494335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94335576"/>
        <c:crosses val="autoZero"/>
        <c:auto val="1"/>
        <c:lblAlgn val="ctr"/>
        <c:lblOffset val="100"/>
        <c:noMultiLvlLbl val="0"/>
      </c:catAx>
      <c:valAx>
        <c:axId val="494335576"/>
        <c:scaling>
          <c:orientation val="minMax"/>
        </c:scaling>
        <c:delete val="1"/>
        <c:axPos val="b"/>
        <c:numFmt formatCode="0%" sourceLinked="1"/>
        <c:majorTickMark val="none"/>
        <c:minorTickMark val="none"/>
        <c:tickLblPos val="nextTo"/>
        <c:crossAx val="494335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'C1_Budget'!$A$2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'C1_Budget'!$B$1:$D$1</c:f>
              <c:strCache>
                <c:ptCount val="3"/>
                <c:pt idx="0">
                  <c:v>Final construction cost was higher than original budget by less than 6%</c:v>
                </c:pt>
                <c:pt idx="1">
                  <c:v> No variance – final construction cost matched original budget</c:v>
                </c:pt>
                <c:pt idx="2">
                  <c:v>Final construction cost was lower than original budget</c:v>
                </c:pt>
              </c:strCache>
            </c:strRef>
          </c:cat>
          <c:val>
            <c:numRef>
              <c:f>'C1_Budget'!$B$2:$D$2</c:f>
              <c:numCache>
                <c:formatCode>0%</c:formatCode>
                <c:ptCount val="3"/>
                <c:pt idx="0">
                  <c:v>0.38064516129032255</c:v>
                </c:pt>
                <c:pt idx="1">
                  <c:v>0.4096774193548387</c:v>
                </c:pt>
                <c:pt idx="2">
                  <c:v>0.20967741935483872</c:v>
                </c:pt>
              </c:numCache>
            </c:numRef>
          </c:val>
          <c:extLst>
            <c:ext xmlns:c16="http://schemas.microsoft.com/office/drawing/2014/chart" uri="{C3380CC4-5D6E-409C-BE32-E72D297353CC}">
              <c16:uniqueId val="{00000000-06B9-4867-B458-3FEDCEC44174}"/>
            </c:ext>
          </c:extLst>
        </c:ser>
        <c:ser>
          <c:idx val="1"/>
          <c:order val="1"/>
          <c:tx>
            <c:strRef>
              <c:f>'C1_Budget'!$A$3</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'C1_Budget'!$B$1:$D$1</c:f>
              <c:strCache>
                <c:ptCount val="3"/>
                <c:pt idx="0">
                  <c:v>Final construction cost was higher than original budget by less than 6%</c:v>
                </c:pt>
                <c:pt idx="1">
                  <c:v> No variance – final construction cost matched original budget</c:v>
                </c:pt>
                <c:pt idx="2">
                  <c:v>Final construction cost was lower than original budget</c:v>
                </c:pt>
              </c:strCache>
            </c:strRef>
          </c:cat>
          <c:val>
            <c:numRef>
              <c:f>'C1_Budget'!$B$3:$D$3</c:f>
              <c:numCache>
                <c:formatCode>0%</c:formatCode>
                <c:ptCount val="3"/>
                <c:pt idx="0">
                  <c:v>0.41612903225806458</c:v>
                </c:pt>
                <c:pt idx="1">
                  <c:v>0.50645161290322582</c:v>
                </c:pt>
                <c:pt idx="2">
                  <c:v>7.7419354838709681E-2</c:v>
                </c:pt>
              </c:numCache>
            </c:numRef>
          </c:val>
          <c:extLst>
            <c:ext xmlns:c16="http://schemas.microsoft.com/office/drawing/2014/chart" uri="{C3380CC4-5D6E-409C-BE32-E72D297353CC}">
              <c16:uniqueId val="{00000001-06B9-4867-B458-3FEDCEC44174}"/>
            </c:ext>
          </c:extLst>
        </c:ser>
        <c:dLbls>
          <c:dLblPos val="outEnd"/>
          <c:showLegendKey val="0"/>
          <c:showVal val="1"/>
          <c:showCatName val="0"/>
          <c:showSerName val="0"/>
          <c:showPercent val="0"/>
          <c:showBubbleSize val="0"/>
        </c:dLbls>
        <c:gapWidth val="182"/>
        <c:axId val="484553904"/>
        <c:axId val="484556528"/>
      </c:barChart>
      <c:catAx>
        <c:axId val="484553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4556528"/>
        <c:crosses val="autoZero"/>
        <c:auto val="1"/>
        <c:lblAlgn val="ctr"/>
        <c:lblOffset val="100"/>
        <c:noMultiLvlLbl val="0"/>
      </c:catAx>
      <c:valAx>
        <c:axId val="484556528"/>
        <c:scaling>
          <c:orientation val="minMax"/>
        </c:scaling>
        <c:delete val="1"/>
        <c:axPos val="b"/>
        <c:numFmt formatCode="0%" sourceLinked="1"/>
        <c:majorTickMark val="none"/>
        <c:minorTickMark val="none"/>
        <c:tickLblPos val="nextTo"/>
        <c:crossAx val="484553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Best</a:t>
            </a:r>
            <a:r>
              <a:rPr lang="en-US" baseline="0" dirty="0"/>
              <a:t> Projects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spPr>
            <a:solidFill>
              <a:srgbClr val="CCEC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(3)'!$B$10:$C$10</c:f>
              <c:strCache>
                <c:ptCount val="2"/>
                <c:pt idx="0">
                  <c:v>Final construction cost was higher than original budget by less than 6%</c:v>
                </c:pt>
                <c:pt idx="1">
                  <c:v>Final construction cost was equal to/lower than original budget</c:v>
                </c:pt>
              </c:strCache>
            </c:strRef>
          </c:cat>
          <c:val>
            <c:numRef>
              <c:f>'C1_Budget (3)'!$B$11:$C$11</c:f>
              <c:numCache>
                <c:formatCode>General</c:formatCode>
                <c:ptCount val="2"/>
                <c:pt idx="0" formatCode="0%">
                  <c:v>0.38064516129032255</c:v>
                </c:pt>
              </c:numCache>
            </c:numRef>
          </c:val>
          <c:extLst>
            <c:ext xmlns:c16="http://schemas.microsoft.com/office/drawing/2014/chart" uri="{C3380CC4-5D6E-409C-BE32-E72D297353CC}">
              <c16:uniqueId val="{00000000-BEEE-4DD5-BF53-C0EC75925C3E}"/>
            </c:ext>
          </c:extLst>
        </c:ser>
        <c:ser>
          <c:idx val="1"/>
          <c:order val="1"/>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(3)'!$B$10:$C$10</c:f>
              <c:strCache>
                <c:ptCount val="2"/>
                <c:pt idx="0">
                  <c:v>Final construction cost was higher than original budget by less than 6%</c:v>
                </c:pt>
                <c:pt idx="1">
                  <c:v>Final construction cost was equal to/lower than original budget</c:v>
                </c:pt>
              </c:strCache>
            </c:strRef>
          </c:cat>
          <c:val>
            <c:numRef>
              <c:f>'C1_Budget (3)'!$B$12:$C$12</c:f>
              <c:numCache>
                <c:formatCode>0%</c:formatCode>
                <c:ptCount val="2"/>
                <c:pt idx="1">
                  <c:v>0.4096774193548387</c:v>
                </c:pt>
              </c:numCache>
            </c:numRef>
          </c:val>
          <c:extLst>
            <c:ext xmlns:c16="http://schemas.microsoft.com/office/drawing/2014/chart" uri="{C3380CC4-5D6E-409C-BE32-E72D297353CC}">
              <c16:uniqueId val="{00000001-BEEE-4DD5-BF53-C0EC75925C3E}"/>
            </c:ext>
          </c:extLst>
        </c:ser>
        <c:ser>
          <c:idx val="2"/>
          <c:order val="2"/>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(3)'!$B$10:$C$10</c:f>
              <c:strCache>
                <c:ptCount val="2"/>
                <c:pt idx="0">
                  <c:v>Final construction cost was higher than original budget by less than 6%</c:v>
                </c:pt>
                <c:pt idx="1">
                  <c:v>Final construction cost was equal to/lower than original budget</c:v>
                </c:pt>
              </c:strCache>
            </c:strRef>
          </c:cat>
          <c:val>
            <c:numRef>
              <c:f>'C1_Budget (3)'!$B$13:$C$13</c:f>
              <c:numCache>
                <c:formatCode>0%</c:formatCode>
                <c:ptCount val="2"/>
                <c:pt idx="1">
                  <c:v>0.20967741935483872</c:v>
                </c:pt>
              </c:numCache>
            </c:numRef>
          </c:val>
          <c:extLst>
            <c:ext xmlns:c16="http://schemas.microsoft.com/office/drawing/2014/chart" uri="{C3380CC4-5D6E-409C-BE32-E72D297353CC}">
              <c16:uniqueId val="{00000002-BEEE-4DD5-BF53-C0EC75925C3E}"/>
            </c:ext>
          </c:extLst>
        </c:ser>
        <c:dLbls>
          <c:dLblPos val="ctr"/>
          <c:showLegendKey val="0"/>
          <c:showVal val="1"/>
          <c:showCatName val="0"/>
          <c:showSerName val="0"/>
          <c:showPercent val="0"/>
          <c:showBubbleSize val="0"/>
        </c:dLbls>
        <c:gapWidth val="150"/>
        <c:overlap val="100"/>
        <c:axId val="550936256"/>
        <c:axId val="550936912"/>
      </c:barChart>
      <c:catAx>
        <c:axId val="550936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0936912"/>
        <c:crosses val="autoZero"/>
        <c:auto val="1"/>
        <c:lblAlgn val="ctr"/>
        <c:lblOffset val="100"/>
        <c:noMultiLvlLbl val="0"/>
      </c:catAx>
      <c:valAx>
        <c:axId val="550936912"/>
        <c:scaling>
          <c:orientation val="minMax"/>
        </c:scaling>
        <c:delete val="1"/>
        <c:axPos val="b"/>
        <c:numFmt formatCode="0%" sourceLinked="1"/>
        <c:majorTickMark val="out"/>
        <c:minorTickMark val="none"/>
        <c:tickLblPos val="nextTo"/>
        <c:crossAx val="550936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Typical Projects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spPr>
            <a:solidFill>
              <a:srgbClr val="CCEC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(3)'!$B$15:$C$15</c:f>
              <c:strCache>
                <c:ptCount val="2"/>
                <c:pt idx="0">
                  <c:v>Final construction cost was higher than original budget by less than 6%</c:v>
                </c:pt>
                <c:pt idx="1">
                  <c:v>Final construction cost was equal to/lower than original budget</c:v>
                </c:pt>
              </c:strCache>
            </c:strRef>
          </c:cat>
          <c:val>
            <c:numRef>
              <c:f>'C1_Budget (3)'!$B$16:$C$16</c:f>
              <c:numCache>
                <c:formatCode>General</c:formatCode>
                <c:ptCount val="2"/>
                <c:pt idx="0" formatCode="0%">
                  <c:v>0.41612903225806458</c:v>
                </c:pt>
              </c:numCache>
            </c:numRef>
          </c:val>
          <c:extLst>
            <c:ext xmlns:c16="http://schemas.microsoft.com/office/drawing/2014/chart" uri="{C3380CC4-5D6E-409C-BE32-E72D297353CC}">
              <c16:uniqueId val="{00000000-DF2C-44DB-A9BB-A26B6C40CDBC}"/>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(3)'!$B$15:$C$15</c:f>
              <c:strCache>
                <c:ptCount val="2"/>
                <c:pt idx="0">
                  <c:v>Final construction cost was higher than original budget by less than 6%</c:v>
                </c:pt>
                <c:pt idx="1">
                  <c:v>Final construction cost was equal to/lower than original budget</c:v>
                </c:pt>
              </c:strCache>
            </c:strRef>
          </c:cat>
          <c:val>
            <c:numRef>
              <c:f>'C1_Budget (3)'!$B$17:$C$17</c:f>
              <c:numCache>
                <c:formatCode>General</c:formatCode>
                <c:ptCount val="2"/>
              </c:numCache>
            </c:numRef>
          </c:val>
          <c:extLst>
            <c:ext xmlns:c16="http://schemas.microsoft.com/office/drawing/2014/chart" uri="{C3380CC4-5D6E-409C-BE32-E72D297353CC}">
              <c16:uniqueId val="{00000001-DF2C-44DB-A9BB-A26B6C40CDBC}"/>
            </c:ext>
          </c:extLst>
        </c:ser>
        <c:ser>
          <c:idx val="2"/>
          <c:order val="2"/>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(3)'!$B$15:$C$15</c:f>
              <c:strCache>
                <c:ptCount val="2"/>
                <c:pt idx="0">
                  <c:v>Final construction cost was higher than original budget by less than 6%</c:v>
                </c:pt>
                <c:pt idx="1">
                  <c:v>Final construction cost was equal to/lower than original budget</c:v>
                </c:pt>
              </c:strCache>
            </c:strRef>
          </c:cat>
          <c:val>
            <c:numRef>
              <c:f>'C1_Budget (3)'!$B$18:$C$18</c:f>
              <c:numCache>
                <c:formatCode>0%</c:formatCode>
                <c:ptCount val="2"/>
                <c:pt idx="1">
                  <c:v>0.51</c:v>
                </c:pt>
              </c:numCache>
            </c:numRef>
          </c:val>
          <c:extLst>
            <c:ext xmlns:c16="http://schemas.microsoft.com/office/drawing/2014/chart" uri="{C3380CC4-5D6E-409C-BE32-E72D297353CC}">
              <c16:uniqueId val="{00000002-DF2C-44DB-A9BB-A26B6C40CDBC}"/>
            </c:ext>
          </c:extLst>
        </c:ser>
        <c:ser>
          <c:idx val="3"/>
          <c:order val="3"/>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'C1_Budget (3)'!$B$15:$C$15</c:f>
              <c:strCache>
                <c:ptCount val="2"/>
                <c:pt idx="0">
                  <c:v>Final construction cost was higher than original budget by less than 6%</c:v>
                </c:pt>
                <c:pt idx="1">
                  <c:v>Final construction cost was equal to/lower than original budget</c:v>
                </c:pt>
              </c:strCache>
            </c:strRef>
          </c:cat>
          <c:val>
            <c:numRef>
              <c:f>'C1_Budget (3)'!$B$19:$C$19</c:f>
              <c:numCache>
                <c:formatCode>0%</c:formatCode>
                <c:ptCount val="2"/>
                <c:pt idx="1">
                  <c:v>0.08</c:v>
                </c:pt>
              </c:numCache>
            </c:numRef>
          </c:val>
          <c:extLst>
            <c:ext xmlns:c16="http://schemas.microsoft.com/office/drawing/2014/chart" uri="{C3380CC4-5D6E-409C-BE32-E72D297353CC}">
              <c16:uniqueId val="{00000003-DF2C-44DB-A9BB-A26B6C40CDBC}"/>
            </c:ext>
          </c:extLst>
        </c:ser>
        <c:dLbls>
          <c:dLblPos val="ctr"/>
          <c:showLegendKey val="0"/>
          <c:showVal val="1"/>
          <c:showCatName val="0"/>
          <c:showSerName val="0"/>
          <c:showPercent val="0"/>
          <c:showBubbleSize val="0"/>
        </c:dLbls>
        <c:gapWidth val="150"/>
        <c:overlap val="100"/>
        <c:axId val="550936256"/>
        <c:axId val="550936912"/>
      </c:barChart>
      <c:catAx>
        <c:axId val="550936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0936912"/>
        <c:crosses val="autoZero"/>
        <c:auto val="1"/>
        <c:lblAlgn val="ctr"/>
        <c:lblOffset val="100"/>
        <c:noMultiLvlLbl val="0"/>
      </c:catAx>
      <c:valAx>
        <c:axId val="550936912"/>
        <c:scaling>
          <c:orientation val="minMax"/>
          <c:max val="0.8"/>
        </c:scaling>
        <c:delete val="1"/>
        <c:axPos val="b"/>
        <c:numFmt formatCode="0%" sourceLinked="1"/>
        <c:majorTickMark val="out"/>
        <c:minorTickMark val="none"/>
        <c:tickLblPos val="nextTo"/>
        <c:crossAx val="550936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'C1cd_UnderBudget'!$B$4</c:f>
              <c:strCache>
                <c:ptCount val="1"/>
                <c:pt idx="0">
                  <c:v>Typical</c:v>
                </c:pt>
              </c:strCache>
            </c:strRef>
          </c:tx>
          <c:spPr>
            <a:ln w="50800" cap="rnd">
              <a:solidFill>
                <a:srgbClr val="84C6BF"/>
              </a:solidFill>
              <a:round/>
            </a:ln>
            <a:effectLst/>
          </c:spPr>
          <c:marker>
            <c:symbol val="circle"/>
            <c:size val="8"/>
            <c:spPr>
              <a:solidFill>
                <a:srgbClr val="84C6BF"/>
              </a:solidFill>
              <a:ln w="38100">
                <a:solidFill>
                  <a:srgbClr val="84C6BF"/>
                </a:solidFill>
              </a:ln>
              <a:effectLst/>
            </c:spPr>
          </c:marker>
          <c:cat>
            <c:strRef>
              <c:f>'C1cd_UnderBudget'!$A$5:$A$8</c:f>
              <c:strCache>
                <c:ptCount val="4"/>
                <c:pt idx="0">
                  <c:v>11% to 20%</c:v>
                </c:pt>
                <c:pt idx="1">
                  <c:v>7% to 10%</c:v>
                </c:pt>
                <c:pt idx="2">
                  <c:v>3% to 6%</c:v>
                </c:pt>
                <c:pt idx="3">
                  <c:v>Less than 3%</c:v>
                </c:pt>
              </c:strCache>
            </c:strRef>
          </c:cat>
          <c:val>
            <c:numRef>
              <c:f>'C1cd_UnderBudget'!$B$5:$B$8</c:f>
              <c:numCache>
                <c:formatCode>0%</c:formatCode>
                <c:ptCount val="4"/>
                <c:pt idx="0">
                  <c:v>0.04</c:v>
                </c:pt>
                <c:pt idx="1">
                  <c:v>0.04</c:v>
                </c:pt>
                <c:pt idx="2">
                  <c:v>0.38</c:v>
                </c:pt>
                <c:pt idx="3">
                  <c:v>0.54</c:v>
                </c:pt>
              </c:numCache>
            </c:numRef>
          </c:val>
          <c:smooth val="0"/>
          <c:extLst>
            <c:ext xmlns:c16="http://schemas.microsoft.com/office/drawing/2014/chart" uri="{C3380CC4-5D6E-409C-BE32-E72D297353CC}">
              <c16:uniqueId val="{00000000-C3B2-4F6A-8E3A-5FF39CE5F1EC}"/>
            </c:ext>
          </c:extLst>
        </c:ser>
        <c:ser>
          <c:idx val="1"/>
          <c:order val="1"/>
          <c:tx>
            <c:strRef>
              <c:f>'C1cd_UnderBudget'!$C$4</c:f>
              <c:strCache>
                <c:ptCount val="1"/>
                <c:pt idx="0">
                  <c:v>Best Performing</c:v>
                </c:pt>
              </c:strCache>
            </c:strRef>
          </c:tx>
          <c:spPr>
            <a:ln w="47625" cap="rnd">
              <a:solidFill>
                <a:srgbClr val="1A6B7F"/>
              </a:solidFill>
              <a:round/>
            </a:ln>
            <a:effectLst/>
          </c:spPr>
          <c:marker>
            <c:symbol val="square"/>
            <c:size val="9"/>
            <c:spPr>
              <a:solidFill>
                <a:srgbClr val="1A6B7F"/>
              </a:solidFill>
              <a:ln w="9525">
                <a:solidFill>
                  <a:srgbClr val="1A6B7F"/>
                </a:solidFill>
              </a:ln>
              <a:effectLst/>
            </c:spPr>
          </c:marker>
          <c:cat>
            <c:strRef>
              <c:f>'C1cd_UnderBudget'!$A$5:$A$8</c:f>
              <c:strCache>
                <c:ptCount val="4"/>
                <c:pt idx="0">
                  <c:v>11% to 20%</c:v>
                </c:pt>
                <c:pt idx="1">
                  <c:v>7% to 10%</c:v>
                </c:pt>
                <c:pt idx="2">
                  <c:v>3% to 6%</c:v>
                </c:pt>
                <c:pt idx="3">
                  <c:v>Less than 3%</c:v>
                </c:pt>
              </c:strCache>
            </c:strRef>
          </c:cat>
          <c:val>
            <c:numRef>
              <c:f>'C1cd_UnderBudget'!$C$5:$C$8</c:f>
              <c:numCache>
                <c:formatCode>0%</c:formatCode>
                <c:ptCount val="4"/>
                <c:pt idx="0">
                  <c:v>0.09</c:v>
                </c:pt>
                <c:pt idx="1">
                  <c:v>0.2</c:v>
                </c:pt>
                <c:pt idx="2">
                  <c:v>0.28999999999999998</c:v>
                </c:pt>
                <c:pt idx="3">
                  <c:v>0.42</c:v>
                </c:pt>
              </c:numCache>
            </c:numRef>
          </c:val>
          <c:smooth val="0"/>
          <c:extLst>
            <c:ext xmlns:c16="http://schemas.microsoft.com/office/drawing/2014/chart" uri="{C3380CC4-5D6E-409C-BE32-E72D297353CC}">
              <c16:uniqueId val="{00000001-C3B2-4F6A-8E3A-5FF39CE5F1EC}"/>
            </c:ext>
          </c:extLst>
        </c:ser>
        <c:dLbls>
          <c:showLegendKey val="0"/>
          <c:showVal val="0"/>
          <c:showCatName val="0"/>
          <c:showSerName val="0"/>
          <c:showPercent val="0"/>
          <c:showBubbleSize val="0"/>
        </c:dLbls>
        <c:marker val="1"/>
        <c:smooth val="0"/>
        <c:axId val="495880632"/>
        <c:axId val="495879976"/>
      </c:lineChart>
      <c:catAx>
        <c:axId val="495880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95879976"/>
        <c:crosses val="autoZero"/>
        <c:auto val="1"/>
        <c:lblAlgn val="ctr"/>
        <c:lblOffset val="100"/>
        <c:noMultiLvlLbl val="0"/>
      </c:catAx>
      <c:valAx>
        <c:axId val="495879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95880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Charts.xlsx]C2_Schedule'!$A$4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Charts.xlsx]C2_Schedule'!$B$3:$D$3</c:f>
              <c:strCache>
                <c:ptCount val="3"/>
                <c:pt idx="0">
                  <c:v>Final schedule was longer than the original schedule by less than 10% of the owner's expectations</c:v>
                </c:pt>
                <c:pt idx="1">
                  <c:v> No variance – final construction schedule matched the original schedule</c:v>
                </c:pt>
                <c:pt idx="2">
                  <c:v>Final schedule was shorter than the original schedule</c:v>
                </c:pt>
              </c:strCache>
            </c:strRef>
          </c:cat>
          <c:val>
            <c:numRef>
              <c:f>'[Data Charts.xlsx]C2_Schedule'!$B$4:$D$4</c:f>
              <c:numCache>
                <c:formatCode>0%</c:formatCode>
                <c:ptCount val="3"/>
                <c:pt idx="0">
                  <c:v>0.26129032258064516</c:v>
                </c:pt>
                <c:pt idx="1">
                  <c:v>0.5580645161290323</c:v>
                </c:pt>
                <c:pt idx="2">
                  <c:v>0.18064516129032257</c:v>
                </c:pt>
              </c:numCache>
            </c:numRef>
          </c:val>
          <c:extLst>
            <c:ext xmlns:c16="http://schemas.microsoft.com/office/drawing/2014/chart" uri="{C3380CC4-5D6E-409C-BE32-E72D297353CC}">
              <c16:uniqueId val="{00000000-8154-4971-AD97-03D6396ED8E5}"/>
            </c:ext>
          </c:extLst>
        </c:ser>
        <c:ser>
          <c:idx val="1"/>
          <c:order val="1"/>
          <c:tx>
            <c:strRef>
              <c:f>'[Data Charts.xlsx]C2_Schedule'!$A$5</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Charts.xlsx]C2_Schedule'!$B$3:$D$3</c:f>
              <c:strCache>
                <c:ptCount val="3"/>
                <c:pt idx="0">
                  <c:v>Final schedule was longer than the original schedule by less than 10% of the owner's expectations</c:v>
                </c:pt>
                <c:pt idx="1">
                  <c:v> No variance – final construction schedule matched the original schedule</c:v>
                </c:pt>
                <c:pt idx="2">
                  <c:v>Final schedule was shorter than the original schedule</c:v>
                </c:pt>
              </c:strCache>
            </c:strRef>
          </c:cat>
          <c:val>
            <c:numRef>
              <c:f>'[Data Charts.xlsx]C2_Schedule'!$B$5:$D$5</c:f>
              <c:numCache>
                <c:formatCode>0%</c:formatCode>
                <c:ptCount val="3"/>
                <c:pt idx="0">
                  <c:v>0.35483870967741937</c:v>
                </c:pt>
                <c:pt idx="1">
                  <c:v>0.61612903225806448</c:v>
                </c:pt>
                <c:pt idx="2">
                  <c:v>2.903225806451613E-2</c:v>
                </c:pt>
              </c:numCache>
            </c:numRef>
          </c:val>
          <c:extLst>
            <c:ext xmlns:c16="http://schemas.microsoft.com/office/drawing/2014/chart" uri="{C3380CC4-5D6E-409C-BE32-E72D297353CC}">
              <c16:uniqueId val="{00000001-8154-4971-AD97-03D6396ED8E5}"/>
            </c:ext>
          </c:extLst>
        </c:ser>
        <c:dLbls>
          <c:dLblPos val="outEnd"/>
          <c:showLegendKey val="0"/>
          <c:showVal val="1"/>
          <c:showCatName val="0"/>
          <c:showSerName val="0"/>
          <c:showPercent val="0"/>
          <c:showBubbleSize val="0"/>
        </c:dLbls>
        <c:gapWidth val="182"/>
        <c:axId val="488568568"/>
        <c:axId val="488568896"/>
      </c:barChart>
      <c:catAx>
        <c:axId val="48856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8568896"/>
        <c:crosses val="autoZero"/>
        <c:auto val="1"/>
        <c:lblAlgn val="ctr"/>
        <c:lblOffset val="100"/>
        <c:noMultiLvlLbl val="0"/>
      </c:catAx>
      <c:valAx>
        <c:axId val="488568896"/>
        <c:scaling>
          <c:orientation val="minMax"/>
        </c:scaling>
        <c:delete val="1"/>
        <c:axPos val="b"/>
        <c:numFmt formatCode="0%" sourceLinked="1"/>
        <c:majorTickMark val="none"/>
        <c:minorTickMark val="none"/>
        <c:tickLblPos val="nextTo"/>
        <c:crossAx val="488568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Best</a:t>
            </a:r>
            <a:r>
              <a:rPr lang="en-US" baseline="0" dirty="0"/>
              <a:t> Projects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spPr>
            <a:solidFill>
              <a:srgbClr val="CCEC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(3)'!$B$10:$C$10</c:f>
              <c:strCache>
                <c:ptCount val="2"/>
                <c:pt idx="0">
                  <c:v>Final schedule was longer than the original schedule by less than 10% of the owner's expectations</c:v>
                </c:pt>
                <c:pt idx="1">
                  <c:v>Final Schedule was equal to or shorter than the original schedule</c:v>
                </c:pt>
              </c:strCache>
            </c:strRef>
          </c:cat>
          <c:val>
            <c:numRef>
              <c:f>'C2_Schedule (3)'!$B$11:$C$11</c:f>
              <c:numCache>
                <c:formatCode>General</c:formatCode>
                <c:ptCount val="2"/>
                <c:pt idx="0" formatCode="0%">
                  <c:v>0.26129032258064516</c:v>
                </c:pt>
              </c:numCache>
            </c:numRef>
          </c:val>
          <c:extLst>
            <c:ext xmlns:c16="http://schemas.microsoft.com/office/drawing/2014/chart" uri="{C3380CC4-5D6E-409C-BE32-E72D297353CC}">
              <c16:uniqueId val="{00000000-5A1C-425D-AAC9-56469570066E}"/>
            </c:ext>
          </c:extLst>
        </c:ser>
        <c:ser>
          <c:idx val="1"/>
          <c:order val="1"/>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(3)'!$B$10:$C$10</c:f>
              <c:strCache>
                <c:ptCount val="2"/>
                <c:pt idx="0">
                  <c:v>Final schedule was longer than the original schedule by less than 10% of the owner's expectations</c:v>
                </c:pt>
                <c:pt idx="1">
                  <c:v>Final Schedule was equal to or shorter than the original schedule</c:v>
                </c:pt>
              </c:strCache>
            </c:strRef>
          </c:cat>
          <c:val>
            <c:numRef>
              <c:f>'C2_Schedule (3)'!$B$12:$C$12</c:f>
              <c:numCache>
                <c:formatCode>0%</c:formatCode>
                <c:ptCount val="2"/>
                <c:pt idx="1">
                  <c:v>0.56000000000000005</c:v>
                </c:pt>
              </c:numCache>
            </c:numRef>
          </c:val>
          <c:extLst>
            <c:ext xmlns:c16="http://schemas.microsoft.com/office/drawing/2014/chart" uri="{C3380CC4-5D6E-409C-BE32-E72D297353CC}">
              <c16:uniqueId val="{00000001-5A1C-425D-AAC9-56469570066E}"/>
            </c:ext>
          </c:extLst>
        </c:ser>
        <c:ser>
          <c:idx val="2"/>
          <c:order val="2"/>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(3)'!$B$10:$C$10</c:f>
              <c:strCache>
                <c:ptCount val="2"/>
                <c:pt idx="0">
                  <c:v>Final schedule was longer than the original schedule by less than 10% of the owner's expectations</c:v>
                </c:pt>
                <c:pt idx="1">
                  <c:v>Final Schedule was equal to or shorter than the original schedule</c:v>
                </c:pt>
              </c:strCache>
            </c:strRef>
          </c:cat>
          <c:val>
            <c:numRef>
              <c:f>'C2_Schedule (3)'!$B$13:$C$13</c:f>
              <c:numCache>
                <c:formatCode>0%</c:formatCode>
                <c:ptCount val="2"/>
                <c:pt idx="1">
                  <c:v>0.18</c:v>
                </c:pt>
              </c:numCache>
            </c:numRef>
          </c:val>
          <c:extLst>
            <c:ext xmlns:c16="http://schemas.microsoft.com/office/drawing/2014/chart" uri="{C3380CC4-5D6E-409C-BE32-E72D297353CC}">
              <c16:uniqueId val="{00000002-5A1C-425D-AAC9-56469570066E}"/>
            </c:ext>
          </c:extLst>
        </c:ser>
        <c:dLbls>
          <c:dLblPos val="ctr"/>
          <c:showLegendKey val="0"/>
          <c:showVal val="1"/>
          <c:showCatName val="0"/>
          <c:showSerName val="0"/>
          <c:showPercent val="0"/>
          <c:showBubbleSize val="0"/>
        </c:dLbls>
        <c:gapWidth val="150"/>
        <c:overlap val="100"/>
        <c:axId val="550936256"/>
        <c:axId val="550936912"/>
      </c:barChart>
      <c:catAx>
        <c:axId val="550936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0936912"/>
        <c:crosses val="autoZero"/>
        <c:auto val="1"/>
        <c:lblAlgn val="ctr"/>
        <c:lblOffset val="100"/>
        <c:noMultiLvlLbl val="0"/>
      </c:catAx>
      <c:valAx>
        <c:axId val="550936912"/>
        <c:scaling>
          <c:orientation val="minMax"/>
        </c:scaling>
        <c:delete val="1"/>
        <c:axPos val="b"/>
        <c:numFmt formatCode="0%" sourceLinked="1"/>
        <c:majorTickMark val="out"/>
        <c:minorTickMark val="none"/>
        <c:tickLblPos val="nextTo"/>
        <c:crossAx val="550936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Typical</a:t>
            </a:r>
            <a:r>
              <a:rPr lang="en-US" baseline="0" dirty="0"/>
              <a:t> Projects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959110709504958"/>
          <c:y val="0.18095238095238095"/>
          <c:w val="0.44586848802074952"/>
          <c:h val="0.76390977443609021"/>
        </c:manualLayout>
      </c:layout>
      <c:barChart>
        <c:barDir val="bar"/>
        <c:grouping val="stacked"/>
        <c:varyColors val="0"/>
        <c:ser>
          <c:idx val="0"/>
          <c:order val="0"/>
          <c:spPr>
            <a:solidFill>
              <a:srgbClr val="CCEC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(3)'!$B$20:$C$20</c:f>
              <c:strCache>
                <c:ptCount val="2"/>
                <c:pt idx="0">
                  <c:v>Final schedule was longer than the original schedule by less than 10% of the owner's expectations</c:v>
                </c:pt>
                <c:pt idx="1">
                  <c:v>Final Schedule was equal to or shorter than the original schedule</c:v>
                </c:pt>
              </c:strCache>
            </c:strRef>
          </c:cat>
          <c:val>
            <c:numRef>
              <c:f>'C2_Schedule (3)'!$B$21:$C$21</c:f>
              <c:numCache>
                <c:formatCode>General</c:formatCode>
                <c:ptCount val="2"/>
                <c:pt idx="0" formatCode="0%">
                  <c:v>0.35483870967741937</c:v>
                </c:pt>
              </c:numCache>
            </c:numRef>
          </c:val>
          <c:extLst>
            <c:ext xmlns:c16="http://schemas.microsoft.com/office/drawing/2014/chart" uri="{C3380CC4-5D6E-409C-BE32-E72D297353CC}">
              <c16:uniqueId val="{00000000-E9B8-4FC0-AEB5-49D0AA372CC1}"/>
            </c:ext>
          </c:extLst>
        </c:ser>
        <c:ser>
          <c:idx val="1"/>
          <c:order val="1"/>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(3)'!$B$20:$C$20</c:f>
              <c:strCache>
                <c:ptCount val="2"/>
                <c:pt idx="0">
                  <c:v>Final schedule was longer than the original schedule by less than 10% of the owner's expectations</c:v>
                </c:pt>
                <c:pt idx="1">
                  <c:v>Final Schedule was equal to or shorter than the original schedule</c:v>
                </c:pt>
              </c:strCache>
            </c:strRef>
          </c:cat>
          <c:val>
            <c:numRef>
              <c:f>'C2_Schedule (3)'!$B$22:$C$22</c:f>
              <c:numCache>
                <c:formatCode>0%</c:formatCode>
                <c:ptCount val="2"/>
                <c:pt idx="1">
                  <c:v>0.62</c:v>
                </c:pt>
              </c:numCache>
            </c:numRef>
          </c:val>
          <c:extLst>
            <c:ext xmlns:c16="http://schemas.microsoft.com/office/drawing/2014/chart" uri="{C3380CC4-5D6E-409C-BE32-E72D297353CC}">
              <c16:uniqueId val="{00000001-E9B8-4FC0-AEB5-49D0AA372CC1}"/>
            </c:ext>
          </c:extLst>
        </c:ser>
        <c:ser>
          <c:idx val="2"/>
          <c:order val="2"/>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'C2_Schedule (3)'!$B$20:$C$20</c:f>
              <c:strCache>
                <c:ptCount val="2"/>
                <c:pt idx="0">
                  <c:v>Final schedule was longer than the original schedule by less than 10% of the owner's expectations</c:v>
                </c:pt>
                <c:pt idx="1">
                  <c:v>Final Schedule was equal to or shorter than the original schedule</c:v>
                </c:pt>
              </c:strCache>
            </c:strRef>
          </c:cat>
          <c:val>
            <c:numRef>
              <c:f>'C2_Schedule (3)'!$B$23:$C$23</c:f>
              <c:numCache>
                <c:formatCode>0%</c:formatCode>
                <c:ptCount val="2"/>
                <c:pt idx="1">
                  <c:v>0.03</c:v>
                </c:pt>
              </c:numCache>
            </c:numRef>
          </c:val>
          <c:extLst>
            <c:ext xmlns:c16="http://schemas.microsoft.com/office/drawing/2014/chart" uri="{C3380CC4-5D6E-409C-BE32-E72D297353CC}">
              <c16:uniqueId val="{00000002-E9B8-4FC0-AEB5-49D0AA372CC1}"/>
            </c:ext>
          </c:extLst>
        </c:ser>
        <c:dLbls>
          <c:dLblPos val="ctr"/>
          <c:showLegendKey val="0"/>
          <c:showVal val="1"/>
          <c:showCatName val="0"/>
          <c:showSerName val="0"/>
          <c:showPercent val="0"/>
          <c:showBubbleSize val="0"/>
        </c:dLbls>
        <c:gapWidth val="150"/>
        <c:overlap val="100"/>
        <c:axId val="550936256"/>
        <c:axId val="550936912"/>
      </c:barChart>
      <c:catAx>
        <c:axId val="550936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0936912"/>
        <c:crosses val="autoZero"/>
        <c:auto val="1"/>
        <c:lblAlgn val="ctr"/>
        <c:lblOffset val="100"/>
        <c:noMultiLvlLbl val="0"/>
      </c:catAx>
      <c:valAx>
        <c:axId val="550936912"/>
        <c:scaling>
          <c:orientation val="minMax"/>
          <c:max val="0.8"/>
        </c:scaling>
        <c:delete val="1"/>
        <c:axPos val="b"/>
        <c:numFmt formatCode="0%" sourceLinked="1"/>
        <c:majorTickMark val="out"/>
        <c:minorTickMark val="none"/>
        <c:tickLblPos val="nextTo"/>
        <c:crossAx val="550936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'[Data Charts.xlsx]C2cd_AheadSchedule'!$A$4</c:f>
              <c:strCache>
                <c:ptCount val="1"/>
                <c:pt idx="0">
                  <c:v>Typical</c:v>
                </c:pt>
              </c:strCache>
            </c:strRef>
          </c:tx>
          <c:spPr>
            <a:ln w="50800" cap="rnd">
              <a:solidFill>
                <a:srgbClr val="84C6BF"/>
              </a:solidFill>
              <a:round/>
            </a:ln>
            <a:effectLst/>
          </c:spPr>
          <c:marker>
            <c:symbol val="circle"/>
            <c:size val="7"/>
            <c:spPr>
              <a:solidFill>
                <a:srgbClr val="84C6BF"/>
              </a:solidFill>
              <a:ln w="9525">
                <a:solidFill>
                  <a:srgbClr val="84C6BF"/>
                </a:solidFill>
              </a:ln>
              <a:effectLst/>
            </c:spPr>
          </c:marker>
          <c:cat>
            <c:strRef>
              <c:f>'[Data Charts.xlsx]C2cd_AheadSchedule'!$B$3:$E$3</c:f>
              <c:strCache>
                <c:ptCount val="4"/>
                <c:pt idx="0">
                  <c:v>1% to 10%</c:v>
                </c:pt>
                <c:pt idx="1">
                  <c:v>11% to 25%</c:v>
                </c:pt>
                <c:pt idx="2">
                  <c:v>26% to 35%</c:v>
                </c:pt>
                <c:pt idx="3">
                  <c:v>36% or more</c:v>
                </c:pt>
              </c:strCache>
            </c:strRef>
          </c:cat>
          <c:val>
            <c:numRef>
              <c:f>'[Data Charts.xlsx]C2cd_AheadSchedule'!$B$4:$E$4</c:f>
              <c:numCache>
                <c:formatCode>0%</c:formatCode>
                <c:ptCount val="4"/>
                <c:pt idx="0">
                  <c:v>0.7777777777777779</c:v>
                </c:pt>
                <c:pt idx="1">
                  <c:v>0.1111111111111111</c:v>
                </c:pt>
                <c:pt idx="2">
                  <c:v>0</c:v>
                </c:pt>
                <c:pt idx="3">
                  <c:v>0.1111111111111111</c:v>
                </c:pt>
              </c:numCache>
            </c:numRef>
          </c:val>
          <c:smooth val="0"/>
          <c:extLst>
            <c:ext xmlns:c16="http://schemas.microsoft.com/office/drawing/2014/chart" uri="{C3380CC4-5D6E-409C-BE32-E72D297353CC}">
              <c16:uniqueId val="{00000000-22E3-4A64-A75D-D3B0C4A2A704}"/>
            </c:ext>
          </c:extLst>
        </c:ser>
        <c:ser>
          <c:idx val="1"/>
          <c:order val="1"/>
          <c:tx>
            <c:strRef>
              <c:f>'[Data Charts.xlsx]C2cd_AheadSchedule'!$A$5</c:f>
              <c:strCache>
                <c:ptCount val="1"/>
                <c:pt idx="0">
                  <c:v>Best</c:v>
                </c:pt>
              </c:strCache>
            </c:strRef>
          </c:tx>
          <c:spPr>
            <a:ln w="50800" cap="rnd">
              <a:solidFill>
                <a:srgbClr val="1A6B7F"/>
              </a:solidFill>
              <a:round/>
            </a:ln>
            <a:effectLst/>
          </c:spPr>
          <c:marker>
            <c:symbol val="square"/>
            <c:size val="7"/>
            <c:spPr>
              <a:solidFill>
                <a:srgbClr val="1A6B7F"/>
              </a:solidFill>
              <a:ln w="9525">
                <a:solidFill>
                  <a:srgbClr val="1A6B7F"/>
                </a:solidFill>
              </a:ln>
              <a:effectLst/>
            </c:spPr>
          </c:marker>
          <c:cat>
            <c:strRef>
              <c:f>'[Data Charts.xlsx]C2cd_AheadSchedule'!$B$3:$E$3</c:f>
              <c:strCache>
                <c:ptCount val="4"/>
                <c:pt idx="0">
                  <c:v>1% to 10%</c:v>
                </c:pt>
                <c:pt idx="1">
                  <c:v>11% to 25%</c:v>
                </c:pt>
                <c:pt idx="2">
                  <c:v>26% to 35%</c:v>
                </c:pt>
                <c:pt idx="3">
                  <c:v>36% or more</c:v>
                </c:pt>
              </c:strCache>
            </c:strRef>
          </c:cat>
          <c:val>
            <c:numRef>
              <c:f>'[Data Charts.xlsx]C2cd_AheadSchedule'!$B$5:$E$5</c:f>
              <c:numCache>
                <c:formatCode>0%</c:formatCode>
                <c:ptCount val="4"/>
                <c:pt idx="0">
                  <c:v>0.7678571428571429</c:v>
                </c:pt>
                <c:pt idx="1">
                  <c:v>0.21428571428571427</c:v>
                </c:pt>
                <c:pt idx="2">
                  <c:v>1.7857142857142856E-2</c:v>
                </c:pt>
                <c:pt idx="3">
                  <c:v>0</c:v>
                </c:pt>
              </c:numCache>
            </c:numRef>
          </c:val>
          <c:smooth val="0"/>
          <c:extLst>
            <c:ext xmlns:c16="http://schemas.microsoft.com/office/drawing/2014/chart" uri="{C3380CC4-5D6E-409C-BE32-E72D297353CC}">
              <c16:uniqueId val="{00000001-22E3-4A64-A75D-D3B0C4A2A704}"/>
            </c:ext>
          </c:extLst>
        </c:ser>
        <c:dLbls>
          <c:showLegendKey val="0"/>
          <c:showVal val="0"/>
          <c:showCatName val="0"/>
          <c:showSerName val="0"/>
          <c:showPercent val="0"/>
          <c:showBubbleSize val="0"/>
        </c:dLbls>
        <c:marker val="1"/>
        <c:smooth val="0"/>
        <c:axId val="486679920"/>
        <c:axId val="486676312"/>
      </c:lineChart>
      <c:catAx>
        <c:axId val="486679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6676312"/>
        <c:crosses val="autoZero"/>
        <c:auto val="1"/>
        <c:lblAlgn val="ctr"/>
        <c:lblOffset val="100"/>
        <c:noMultiLvlLbl val="0"/>
      </c:catAx>
      <c:valAx>
        <c:axId val="486676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6679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TopProjectDifferentiators!$B$10</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TopProjectDifferentiators!$A$11:$A$15</c:f>
              <c:strCache>
                <c:ptCount val="5"/>
                <c:pt idx="0">
                  <c:v>Design Excellence (High Rating 4/5)</c:v>
                </c:pt>
                <c:pt idx="1">
                  <c:v>Award Winning Project</c:v>
                </c:pt>
                <c:pt idx="2">
                  <c:v>Client Was a Strategic Partner</c:v>
                </c:pt>
                <c:pt idx="3">
                  <c:v>Positive Impact on Team Culture (High Rating 4/5)</c:v>
                </c:pt>
                <c:pt idx="4">
                  <c:v>Profit Margin 20% or Above</c:v>
                </c:pt>
              </c:strCache>
            </c:strRef>
          </c:cat>
          <c:val>
            <c:numRef>
              <c:f>TopProjectDifferentiators!$B$11:$B$15</c:f>
              <c:numCache>
                <c:formatCode>0%</c:formatCode>
                <c:ptCount val="5"/>
                <c:pt idx="0">
                  <c:v>0.17</c:v>
                </c:pt>
                <c:pt idx="1">
                  <c:v>0.13</c:v>
                </c:pt>
                <c:pt idx="2">
                  <c:v>0.3</c:v>
                </c:pt>
                <c:pt idx="3">
                  <c:v>0.26</c:v>
                </c:pt>
                <c:pt idx="4">
                  <c:v>0.13</c:v>
                </c:pt>
              </c:numCache>
            </c:numRef>
          </c:val>
          <c:extLst>
            <c:ext xmlns:c16="http://schemas.microsoft.com/office/drawing/2014/chart" uri="{C3380CC4-5D6E-409C-BE32-E72D297353CC}">
              <c16:uniqueId val="{00000000-7E87-4504-A91D-5803012A6E07}"/>
            </c:ext>
          </c:extLst>
        </c:ser>
        <c:ser>
          <c:idx val="1"/>
          <c:order val="1"/>
          <c:tx>
            <c:strRef>
              <c:f>TopProjectDifferentiators!$C$10</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TopProjectDifferentiators!$A$11:$A$15</c:f>
              <c:strCache>
                <c:ptCount val="5"/>
                <c:pt idx="0">
                  <c:v>Design Excellence (High Rating 4/5)</c:v>
                </c:pt>
                <c:pt idx="1">
                  <c:v>Award Winning Project</c:v>
                </c:pt>
                <c:pt idx="2">
                  <c:v>Client Was a Strategic Partner</c:v>
                </c:pt>
                <c:pt idx="3">
                  <c:v>Positive Impact on Team Culture (High Rating 4/5)</c:v>
                </c:pt>
                <c:pt idx="4">
                  <c:v>Profit Margin 20% or Above</c:v>
                </c:pt>
              </c:strCache>
            </c:strRef>
          </c:cat>
          <c:val>
            <c:numRef>
              <c:f>TopProjectDifferentiators!$C$11:$C$15</c:f>
              <c:numCache>
                <c:formatCode>0%</c:formatCode>
                <c:ptCount val="5"/>
                <c:pt idx="0">
                  <c:v>0.6</c:v>
                </c:pt>
                <c:pt idx="1">
                  <c:v>0.49</c:v>
                </c:pt>
                <c:pt idx="2">
                  <c:v>0.6</c:v>
                </c:pt>
                <c:pt idx="3">
                  <c:v>0.52</c:v>
                </c:pt>
                <c:pt idx="4">
                  <c:v>0.26</c:v>
                </c:pt>
              </c:numCache>
            </c:numRef>
          </c:val>
          <c:extLst>
            <c:ext xmlns:c16="http://schemas.microsoft.com/office/drawing/2014/chart" uri="{C3380CC4-5D6E-409C-BE32-E72D297353CC}">
              <c16:uniqueId val="{00000001-7E87-4504-A91D-5803012A6E07}"/>
            </c:ext>
          </c:extLst>
        </c:ser>
        <c:dLbls>
          <c:dLblPos val="outEnd"/>
          <c:showLegendKey val="0"/>
          <c:showVal val="1"/>
          <c:showCatName val="0"/>
          <c:showSerName val="0"/>
          <c:showPercent val="0"/>
          <c:showBubbleSize val="0"/>
        </c:dLbls>
        <c:gapWidth val="219"/>
        <c:overlap val="-27"/>
        <c:axId val="624372152"/>
        <c:axId val="624375104"/>
      </c:barChart>
      <c:catAx>
        <c:axId val="6243721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4375104"/>
        <c:crosses val="autoZero"/>
        <c:auto val="1"/>
        <c:lblAlgn val="ctr"/>
        <c:lblOffset val="100"/>
        <c:noMultiLvlLbl val="0"/>
      </c:catAx>
      <c:valAx>
        <c:axId val="624375104"/>
        <c:scaling>
          <c:orientation val="minMax"/>
        </c:scaling>
        <c:delete val="1"/>
        <c:axPos val="l"/>
        <c:numFmt formatCode="0%" sourceLinked="1"/>
        <c:majorTickMark val="none"/>
        <c:minorTickMark val="none"/>
        <c:tickLblPos val="nextTo"/>
        <c:crossAx val="624372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Charts.xlsx]Profitability'!$A$6</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Charts.xlsx]Profitability'!$B$5:$F$5</c:f>
              <c:strCache>
                <c:ptCount val="5"/>
                <c:pt idx="0">
                  <c:v>Don't Know</c:v>
                </c:pt>
                <c:pt idx="1">
                  <c:v>1% - 9%</c:v>
                </c:pt>
                <c:pt idx="2">
                  <c:v>10% - 19%</c:v>
                </c:pt>
                <c:pt idx="3">
                  <c:v>20% - 29%</c:v>
                </c:pt>
                <c:pt idx="4">
                  <c:v>30% and above</c:v>
                </c:pt>
              </c:strCache>
            </c:strRef>
          </c:cat>
          <c:val>
            <c:numRef>
              <c:f>'[Data Charts.xlsx]Profitability'!$B$6:$F$6</c:f>
              <c:numCache>
                <c:formatCode>0%</c:formatCode>
                <c:ptCount val="5"/>
                <c:pt idx="0">
                  <c:v>9.3548387096774197E-2</c:v>
                </c:pt>
                <c:pt idx="1">
                  <c:v>0.25161290322580643</c:v>
                </c:pt>
                <c:pt idx="2">
                  <c:v>0.39032258064516129</c:v>
                </c:pt>
                <c:pt idx="3">
                  <c:v>0.19354838709677419</c:v>
                </c:pt>
                <c:pt idx="4">
                  <c:v>7.0967741935483872E-2</c:v>
                </c:pt>
              </c:numCache>
            </c:numRef>
          </c:val>
          <c:extLst>
            <c:ext xmlns:c16="http://schemas.microsoft.com/office/drawing/2014/chart" uri="{C3380CC4-5D6E-409C-BE32-E72D297353CC}">
              <c16:uniqueId val="{00000000-EA31-4E6F-9131-BC098C6A58C2}"/>
            </c:ext>
          </c:extLst>
        </c:ser>
        <c:ser>
          <c:idx val="1"/>
          <c:order val="1"/>
          <c:tx>
            <c:strRef>
              <c:f>'[Data Charts.xlsx]Profitability'!$A$7</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Charts.xlsx]Profitability'!$B$5:$F$5</c:f>
              <c:strCache>
                <c:ptCount val="5"/>
                <c:pt idx="0">
                  <c:v>Don't Know</c:v>
                </c:pt>
                <c:pt idx="1">
                  <c:v>1% - 9%</c:v>
                </c:pt>
                <c:pt idx="2">
                  <c:v>10% - 19%</c:v>
                </c:pt>
                <c:pt idx="3">
                  <c:v>20% - 29%</c:v>
                </c:pt>
                <c:pt idx="4">
                  <c:v>30% and above</c:v>
                </c:pt>
              </c:strCache>
            </c:strRef>
          </c:cat>
          <c:val>
            <c:numRef>
              <c:f>'[Data Charts.xlsx]Profitability'!$B$7:$F$7</c:f>
              <c:numCache>
                <c:formatCode>0%</c:formatCode>
                <c:ptCount val="5"/>
                <c:pt idx="0">
                  <c:v>0.1032258064516129</c:v>
                </c:pt>
                <c:pt idx="1">
                  <c:v>0.37419354838709679</c:v>
                </c:pt>
                <c:pt idx="2">
                  <c:v>0.4</c:v>
                </c:pt>
                <c:pt idx="3">
                  <c:v>0.1064516129032258</c:v>
                </c:pt>
                <c:pt idx="4">
                  <c:v>1.6129032258064516E-2</c:v>
                </c:pt>
              </c:numCache>
            </c:numRef>
          </c:val>
          <c:extLst>
            <c:ext xmlns:c16="http://schemas.microsoft.com/office/drawing/2014/chart" uri="{C3380CC4-5D6E-409C-BE32-E72D297353CC}">
              <c16:uniqueId val="{00000001-EA31-4E6F-9131-BC098C6A58C2}"/>
            </c:ext>
          </c:extLst>
        </c:ser>
        <c:dLbls>
          <c:dLblPos val="outEnd"/>
          <c:showLegendKey val="0"/>
          <c:showVal val="1"/>
          <c:showCatName val="0"/>
          <c:showSerName val="0"/>
          <c:showPercent val="0"/>
          <c:showBubbleSize val="0"/>
        </c:dLbls>
        <c:gapWidth val="182"/>
        <c:axId val="551441560"/>
        <c:axId val="551448776"/>
      </c:barChart>
      <c:catAx>
        <c:axId val="551441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51448776"/>
        <c:crosses val="autoZero"/>
        <c:auto val="1"/>
        <c:lblAlgn val="ctr"/>
        <c:lblOffset val="100"/>
        <c:noMultiLvlLbl val="0"/>
      </c:catAx>
      <c:valAx>
        <c:axId val="551448776"/>
        <c:scaling>
          <c:orientation val="minMax"/>
        </c:scaling>
        <c:delete val="1"/>
        <c:axPos val="b"/>
        <c:numFmt formatCode="0%" sourceLinked="1"/>
        <c:majorTickMark val="none"/>
        <c:minorTickMark val="none"/>
        <c:tickLblPos val="nextTo"/>
        <c:crossAx val="551441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Charts.xlsx]Sheet8'!$A$4</c:f>
              <c:strCache>
                <c:ptCount val="1"/>
                <c:pt idx="0">
                  <c:v>Typical </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Charts.xlsx]Sheet8'!$B$3:$F$3</c:f>
              <c:strCache>
                <c:ptCount val="5"/>
                <c:pt idx="0">
                  <c:v>Team worked significant overtime and missed deadlines</c:v>
                </c:pt>
                <c:pt idx="1">
                  <c:v>Team worked overtime in a coordinated fashion to achieve deadlines</c:v>
                </c:pt>
                <c:pt idx="2">
                  <c:v>Team accomplished deadlines according to the workplan with minimal overtime</c:v>
                </c:pt>
                <c:pt idx="3">
                  <c:v>Team accomplished deadlines according to the workplan with no overtime</c:v>
                </c:pt>
                <c:pt idx="4">
                  <c:v>Teams finished ahead of the workplan with no overtime</c:v>
                </c:pt>
              </c:strCache>
            </c:strRef>
          </c:cat>
          <c:val>
            <c:numRef>
              <c:f>'[Data Charts.xlsx]Sheet8'!$B$4:$F$4</c:f>
              <c:numCache>
                <c:formatCode>0%</c:formatCode>
                <c:ptCount val="5"/>
                <c:pt idx="0">
                  <c:v>4.8387096774193547E-2</c:v>
                </c:pt>
                <c:pt idx="1">
                  <c:v>0.41612903225806458</c:v>
                </c:pt>
                <c:pt idx="2">
                  <c:v>0.43548387096774194</c:v>
                </c:pt>
                <c:pt idx="3">
                  <c:v>0.1</c:v>
                </c:pt>
                <c:pt idx="4">
                  <c:v>0</c:v>
                </c:pt>
              </c:numCache>
            </c:numRef>
          </c:val>
          <c:extLst>
            <c:ext xmlns:c16="http://schemas.microsoft.com/office/drawing/2014/chart" uri="{C3380CC4-5D6E-409C-BE32-E72D297353CC}">
              <c16:uniqueId val="{00000000-D6CB-4A7E-8583-E486D89F0658}"/>
            </c:ext>
          </c:extLst>
        </c:ser>
        <c:ser>
          <c:idx val="1"/>
          <c:order val="1"/>
          <c:tx>
            <c:strRef>
              <c:f>'[Data Charts.xlsx]Sheet8'!$A$5</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Charts.xlsx]Sheet8'!$B$3:$F$3</c:f>
              <c:strCache>
                <c:ptCount val="5"/>
                <c:pt idx="0">
                  <c:v>Team worked significant overtime and missed deadlines</c:v>
                </c:pt>
                <c:pt idx="1">
                  <c:v>Team worked overtime in a coordinated fashion to achieve deadlines</c:v>
                </c:pt>
                <c:pt idx="2">
                  <c:v>Team accomplished deadlines according to the workplan with minimal overtime</c:v>
                </c:pt>
                <c:pt idx="3">
                  <c:v>Team accomplished deadlines according to the workplan with no overtime</c:v>
                </c:pt>
                <c:pt idx="4">
                  <c:v>Teams finished ahead of the workplan with no overtime</c:v>
                </c:pt>
              </c:strCache>
            </c:strRef>
          </c:cat>
          <c:val>
            <c:numRef>
              <c:f>'[Data Charts.xlsx]Sheet8'!$B$5:$F$5</c:f>
              <c:numCache>
                <c:formatCode>0%</c:formatCode>
                <c:ptCount val="5"/>
                <c:pt idx="0">
                  <c:v>2.5806451612903226E-2</c:v>
                </c:pt>
                <c:pt idx="1">
                  <c:v>0.38709677419354838</c:v>
                </c:pt>
                <c:pt idx="2">
                  <c:v>0.42903225806451606</c:v>
                </c:pt>
                <c:pt idx="3">
                  <c:v>0.11935483870967742</c:v>
                </c:pt>
                <c:pt idx="4">
                  <c:v>3.870967741935484E-2</c:v>
                </c:pt>
              </c:numCache>
            </c:numRef>
          </c:val>
          <c:extLst>
            <c:ext xmlns:c16="http://schemas.microsoft.com/office/drawing/2014/chart" uri="{C3380CC4-5D6E-409C-BE32-E72D297353CC}">
              <c16:uniqueId val="{00000001-D6CB-4A7E-8583-E486D89F0658}"/>
            </c:ext>
          </c:extLst>
        </c:ser>
        <c:dLbls>
          <c:dLblPos val="outEnd"/>
          <c:showLegendKey val="0"/>
          <c:showVal val="1"/>
          <c:showCatName val="0"/>
          <c:showSerName val="0"/>
          <c:showPercent val="0"/>
          <c:showBubbleSize val="0"/>
        </c:dLbls>
        <c:gapWidth val="219"/>
        <c:overlap val="-27"/>
        <c:axId val="548932192"/>
        <c:axId val="489621960"/>
      </c:barChart>
      <c:catAx>
        <c:axId val="54893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89621960"/>
        <c:crosses val="autoZero"/>
        <c:auto val="1"/>
        <c:lblAlgn val="ctr"/>
        <c:lblOffset val="100"/>
        <c:noMultiLvlLbl val="0"/>
      </c:catAx>
      <c:valAx>
        <c:axId val="489621960"/>
        <c:scaling>
          <c:orientation val="minMax"/>
        </c:scaling>
        <c:delete val="1"/>
        <c:axPos val="l"/>
        <c:numFmt formatCode="0%" sourceLinked="1"/>
        <c:majorTickMark val="none"/>
        <c:minorTickMark val="none"/>
        <c:tickLblPos val="nextTo"/>
        <c:crossAx val="548932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Charts.xlsx]Sheet9'!$A$3</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Charts.xlsx]Sheet9'!$B$2:$F$2</c:f>
              <c:strCache>
                <c:ptCount val="5"/>
                <c:pt idx="0">
                  <c:v>1. Reinforced traditional roles and did not provide opportunities for growth/learning</c:v>
                </c:pt>
                <c:pt idx="1">
                  <c:v>2. Somewhere between 1 and 3</c:v>
                </c:pt>
                <c:pt idx="2">
                  <c:v>3. Most team members were somewhat empowered and felt respected and given a chance to grow and excel on the project</c:v>
                </c:pt>
                <c:pt idx="3">
                  <c:v>4. Somewhere between 3 and 5</c:v>
                </c:pt>
                <c:pt idx="4">
                  <c:v>5. All team members were fully empowered; team members had opportunities for growth/learning</c:v>
                </c:pt>
              </c:strCache>
            </c:strRef>
          </c:cat>
          <c:val>
            <c:numRef>
              <c:f>'[Data Charts.xlsx]Sheet9'!$B$3:$F$3</c:f>
              <c:numCache>
                <c:formatCode>0%</c:formatCode>
                <c:ptCount val="5"/>
                <c:pt idx="0">
                  <c:v>6.1290322580645158E-2</c:v>
                </c:pt>
                <c:pt idx="1">
                  <c:v>0.26129032258064516</c:v>
                </c:pt>
                <c:pt idx="2">
                  <c:v>0.41612903225806458</c:v>
                </c:pt>
                <c:pt idx="3">
                  <c:v>0.17419354838709677</c:v>
                </c:pt>
                <c:pt idx="4">
                  <c:v>8.7096774193548387E-2</c:v>
                </c:pt>
              </c:numCache>
            </c:numRef>
          </c:val>
          <c:extLst>
            <c:ext xmlns:c16="http://schemas.microsoft.com/office/drawing/2014/chart" uri="{C3380CC4-5D6E-409C-BE32-E72D297353CC}">
              <c16:uniqueId val="{00000000-54BC-460D-9AA8-BA8ACCDB7B24}"/>
            </c:ext>
          </c:extLst>
        </c:ser>
        <c:ser>
          <c:idx val="1"/>
          <c:order val="1"/>
          <c:tx>
            <c:strRef>
              <c:f>'[Data Charts.xlsx]Sheet9'!$A$4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Charts.xlsx]Sheet9'!$B$2:$F$2</c:f>
              <c:strCache>
                <c:ptCount val="5"/>
                <c:pt idx="0">
                  <c:v>1. Reinforced traditional roles and did not provide opportunities for growth/learning</c:v>
                </c:pt>
                <c:pt idx="1">
                  <c:v>2. Somewhere between 1 and 3</c:v>
                </c:pt>
                <c:pt idx="2">
                  <c:v>3. Most team members were somewhat empowered and felt respected and given a chance to grow and excel on the project</c:v>
                </c:pt>
                <c:pt idx="3">
                  <c:v>4. Somewhere between 3 and 5</c:v>
                </c:pt>
                <c:pt idx="4">
                  <c:v>5. All team members were fully empowered; team members had opportunities for growth/learning</c:v>
                </c:pt>
              </c:strCache>
            </c:strRef>
          </c:cat>
          <c:val>
            <c:numRef>
              <c:f>'[Data Charts.xlsx]Sheet9'!$B$4:$F$4</c:f>
              <c:numCache>
                <c:formatCode>0%</c:formatCode>
                <c:ptCount val="5"/>
                <c:pt idx="0">
                  <c:v>1.6129032258064516E-2</c:v>
                </c:pt>
                <c:pt idx="1">
                  <c:v>0.1</c:v>
                </c:pt>
                <c:pt idx="2">
                  <c:v>0.36774193548387096</c:v>
                </c:pt>
                <c:pt idx="3">
                  <c:v>0.22580645161290319</c:v>
                </c:pt>
                <c:pt idx="4">
                  <c:v>0.29032258064516131</c:v>
                </c:pt>
              </c:numCache>
            </c:numRef>
          </c:val>
          <c:extLst>
            <c:ext xmlns:c16="http://schemas.microsoft.com/office/drawing/2014/chart" uri="{C3380CC4-5D6E-409C-BE32-E72D297353CC}">
              <c16:uniqueId val="{00000001-54BC-460D-9AA8-BA8ACCDB7B24}"/>
            </c:ext>
          </c:extLst>
        </c:ser>
        <c:dLbls>
          <c:dLblPos val="outEnd"/>
          <c:showLegendKey val="0"/>
          <c:showVal val="1"/>
          <c:showCatName val="0"/>
          <c:showSerName val="0"/>
          <c:showPercent val="0"/>
          <c:showBubbleSize val="0"/>
        </c:dLbls>
        <c:gapWidth val="219"/>
        <c:overlap val="-27"/>
        <c:axId val="551444512"/>
        <c:axId val="551445496"/>
      </c:barChart>
      <c:catAx>
        <c:axId val="55144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1445496"/>
        <c:crosses val="autoZero"/>
        <c:auto val="1"/>
        <c:lblAlgn val="ctr"/>
        <c:lblOffset val="100"/>
        <c:noMultiLvlLbl val="0"/>
      </c:catAx>
      <c:valAx>
        <c:axId val="551445496"/>
        <c:scaling>
          <c:orientation val="minMax"/>
        </c:scaling>
        <c:delete val="1"/>
        <c:axPos val="l"/>
        <c:numFmt formatCode="0%" sourceLinked="1"/>
        <c:majorTickMark val="none"/>
        <c:minorTickMark val="none"/>
        <c:tickLblPos val="nextTo"/>
        <c:crossAx val="551444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DesignWork!$A$4</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DesignWork!$B$3:$F$3</c:f>
              <c:strCache>
                <c:ptCount val="5"/>
                <c:pt idx="0">
                  <c:v>1. Standard project with  limited opportunity for creativity due to few inherent challenges; typical sustainability goals and/or aesthetics</c:v>
                </c:pt>
                <c:pt idx="1">
                  <c:v>2. Somewhere between 1 and 3</c:v>
                </c:pt>
                <c:pt idx="2">
                  <c:v>Opportunities for creativity and problem solving; achieved more sustainability goals and/or more aesthetically appealing than typical buildings</c:v>
                </c:pt>
                <c:pt idx="3">
                  <c:v>4. Somewhere between 3 and 5</c:v>
                </c:pt>
                <c:pt idx="4">
                  <c:v>5. Opportunities for true innovation; achieved a very high level of sustainability (Living Building/LEED Platinum/WELL Building); progressive aesthetics.</c:v>
                </c:pt>
              </c:strCache>
            </c:strRef>
          </c:cat>
          <c:val>
            <c:numRef>
              <c:f>DesignWork!$B$4:$F$4</c:f>
              <c:numCache>
                <c:formatCode>0%</c:formatCode>
                <c:ptCount val="5"/>
                <c:pt idx="0">
                  <c:v>0.12903225806451613</c:v>
                </c:pt>
                <c:pt idx="1">
                  <c:v>0.29032258064516131</c:v>
                </c:pt>
                <c:pt idx="2">
                  <c:v>0.4096774193548387</c:v>
                </c:pt>
                <c:pt idx="3">
                  <c:v>0.14193548387096774</c:v>
                </c:pt>
                <c:pt idx="4">
                  <c:v>2.903225806451613E-2</c:v>
                </c:pt>
              </c:numCache>
            </c:numRef>
          </c:val>
          <c:extLst>
            <c:ext xmlns:c16="http://schemas.microsoft.com/office/drawing/2014/chart" uri="{C3380CC4-5D6E-409C-BE32-E72D297353CC}">
              <c16:uniqueId val="{00000000-74DC-473A-A258-56A29F75B4F2}"/>
            </c:ext>
          </c:extLst>
        </c:ser>
        <c:ser>
          <c:idx val="1"/>
          <c:order val="1"/>
          <c:tx>
            <c:strRef>
              <c:f>DesignWork!$A$5</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DesignWork!$B$3:$F$3</c:f>
              <c:strCache>
                <c:ptCount val="5"/>
                <c:pt idx="0">
                  <c:v>1. Standard project with  limited opportunity for creativity due to few inherent challenges; typical sustainability goals and/or aesthetics</c:v>
                </c:pt>
                <c:pt idx="1">
                  <c:v>2. Somewhere between 1 and 3</c:v>
                </c:pt>
                <c:pt idx="2">
                  <c:v>Opportunities for creativity and problem solving; achieved more sustainability goals and/or more aesthetically appealing than typical buildings</c:v>
                </c:pt>
                <c:pt idx="3">
                  <c:v>4. Somewhere between 3 and 5</c:v>
                </c:pt>
                <c:pt idx="4">
                  <c:v>5. Opportunities for true innovation; achieved a very high level of sustainability (Living Building/LEED Platinum/WELL Building); progressive aesthetics.</c:v>
                </c:pt>
              </c:strCache>
            </c:strRef>
          </c:cat>
          <c:val>
            <c:numRef>
              <c:f>DesignWork!$B$5:$F$5</c:f>
              <c:numCache>
                <c:formatCode>0%</c:formatCode>
                <c:ptCount val="5"/>
                <c:pt idx="0">
                  <c:v>2.903225806451613E-2</c:v>
                </c:pt>
                <c:pt idx="1">
                  <c:v>7.4193548387096769E-2</c:v>
                </c:pt>
                <c:pt idx="2">
                  <c:v>0.29677419354838708</c:v>
                </c:pt>
                <c:pt idx="3">
                  <c:v>0.34516129032258064</c:v>
                </c:pt>
                <c:pt idx="4">
                  <c:v>0.25483870967741934</c:v>
                </c:pt>
              </c:numCache>
            </c:numRef>
          </c:val>
          <c:extLst>
            <c:ext xmlns:c16="http://schemas.microsoft.com/office/drawing/2014/chart" uri="{C3380CC4-5D6E-409C-BE32-E72D297353CC}">
              <c16:uniqueId val="{00000001-74DC-473A-A258-56A29F75B4F2}"/>
            </c:ext>
          </c:extLst>
        </c:ser>
        <c:dLbls>
          <c:dLblPos val="outEnd"/>
          <c:showLegendKey val="0"/>
          <c:showVal val="1"/>
          <c:showCatName val="0"/>
          <c:showSerName val="0"/>
          <c:showPercent val="0"/>
          <c:showBubbleSize val="0"/>
        </c:dLbls>
        <c:gapWidth val="219"/>
        <c:overlap val="-27"/>
        <c:axId val="551897032"/>
        <c:axId val="551900312"/>
      </c:barChart>
      <c:catAx>
        <c:axId val="551897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1900312"/>
        <c:crosses val="autoZero"/>
        <c:auto val="1"/>
        <c:lblAlgn val="ctr"/>
        <c:lblOffset val="100"/>
        <c:noMultiLvlLbl val="0"/>
      </c:catAx>
      <c:valAx>
        <c:axId val="551900312"/>
        <c:scaling>
          <c:orientation val="minMax"/>
        </c:scaling>
        <c:delete val="1"/>
        <c:axPos val="l"/>
        <c:numFmt formatCode="0%" sourceLinked="1"/>
        <c:majorTickMark val="none"/>
        <c:minorTickMark val="none"/>
        <c:tickLblPos val="nextTo"/>
        <c:crossAx val="551897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Charts.xlsx]Sheet11'!$B$2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Charts.xlsx]Sheet11'!$A$3:$A$6</c:f>
              <c:strCache>
                <c:ptCount val="4"/>
                <c:pt idx="0">
                  <c:v>None of these</c:v>
                </c:pt>
                <c:pt idx="1">
                  <c:v>Client provided a referral for my firm</c:v>
                </c:pt>
                <c:pt idx="2">
                  <c:v>I have had repeat business with that client due (at least in part) to this project</c:v>
                </c:pt>
                <c:pt idx="3">
                  <c:v>Client was a strategic partner during the design and construction process</c:v>
                </c:pt>
              </c:strCache>
            </c:strRef>
          </c:cat>
          <c:val>
            <c:numRef>
              <c:f>'[Data Charts.xlsx]Sheet11'!$B$3:$B$6</c:f>
              <c:numCache>
                <c:formatCode>0%</c:formatCode>
                <c:ptCount val="4"/>
                <c:pt idx="0">
                  <c:v>3.5483870967741936E-2</c:v>
                </c:pt>
                <c:pt idx="1">
                  <c:v>0.43225806451612903</c:v>
                </c:pt>
                <c:pt idx="2">
                  <c:v>0.54193548387096779</c:v>
                </c:pt>
                <c:pt idx="3">
                  <c:v>0.59677419354838712</c:v>
                </c:pt>
              </c:numCache>
            </c:numRef>
          </c:val>
          <c:extLst>
            <c:ext xmlns:c16="http://schemas.microsoft.com/office/drawing/2014/chart" uri="{C3380CC4-5D6E-409C-BE32-E72D297353CC}">
              <c16:uniqueId val="{00000000-CD18-49AE-B289-B3D55DBFEAAA}"/>
            </c:ext>
          </c:extLst>
        </c:ser>
        <c:ser>
          <c:idx val="1"/>
          <c:order val="1"/>
          <c:tx>
            <c:strRef>
              <c:f>'[Data Charts.xlsx]Sheet11'!$C$2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Charts.xlsx]Sheet11'!$A$3:$A$6</c:f>
              <c:strCache>
                <c:ptCount val="4"/>
                <c:pt idx="0">
                  <c:v>None of these</c:v>
                </c:pt>
                <c:pt idx="1">
                  <c:v>Client provided a referral for my firm</c:v>
                </c:pt>
                <c:pt idx="2">
                  <c:v>I have had repeat business with that client due (at least in part) to this project</c:v>
                </c:pt>
                <c:pt idx="3">
                  <c:v>Client was a strategic partner during the design and construction process</c:v>
                </c:pt>
              </c:strCache>
            </c:strRef>
          </c:cat>
          <c:val>
            <c:numRef>
              <c:f>'[Data Charts.xlsx]Sheet11'!$C$3:$C$6</c:f>
              <c:numCache>
                <c:formatCode>0%</c:formatCode>
                <c:ptCount val="4"/>
                <c:pt idx="0">
                  <c:v>6.7741935483870974E-2</c:v>
                </c:pt>
                <c:pt idx="1">
                  <c:v>0.39032258064516129</c:v>
                </c:pt>
                <c:pt idx="2">
                  <c:v>0.63548387096774195</c:v>
                </c:pt>
                <c:pt idx="3">
                  <c:v>0.3</c:v>
                </c:pt>
              </c:numCache>
            </c:numRef>
          </c:val>
          <c:extLst>
            <c:ext xmlns:c16="http://schemas.microsoft.com/office/drawing/2014/chart" uri="{C3380CC4-5D6E-409C-BE32-E72D297353CC}">
              <c16:uniqueId val="{00000001-CD18-49AE-B289-B3D55DBFEAAA}"/>
            </c:ext>
          </c:extLst>
        </c:ser>
        <c:dLbls>
          <c:dLblPos val="outEnd"/>
          <c:showLegendKey val="0"/>
          <c:showVal val="1"/>
          <c:showCatName val="0"/>
          <c:showSerName val="0"/>
          <c:showPercent val="0"/>
          <c:showBubbleSize val="0"/>
        </c:dLbls>
        <c:gapWidth val="182"/>
        <c:axId val="542043376"/>
        <c:axId val="542042392"/>
      </c:barChart>
      <c:catAx>
        <c:axId val="542043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42042392"/>
        <c:crosses val="autoZero"/>
        <c:auto val="1"/>
        <c:lblAlgn val="ctr"/>
        <c:lblOffset val="100"/>
        <c:noMultiLvlLbl val="0"/>
      </c:catAx>
      <c:valAx>
        <c:axId val="542042392"/>
        <c:scaling>
          <c:orientation val="minMax"/>
        </c:scaling>
        <c:delete val="1"/>
        <c:axPos val="b"/>
        <c:numFmt formatCode="0%" sourceLinked="1"/>
        <c:majorTickMark val="none"/>
        <c:minorTickMark val="none"/>
        <c:tickLblPos val="nextTo"/>
        <c:crossAx val="54204337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Charts.xlsx]Peer Recognition'!$B$3</c:f>
              <c:strCache>
                <c:ptCount val="1"/>
                <c:pt idx="0">
                  <c:v>Best </c:v>
                </c:pt>
              </c:strCache>
            </c:strRef>
          </c:tx>
          <c:spPr>
            <a:solidFill>
              <a:srgbClr val="1A6B7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Charts.xlsx]Peer Recognition'!$A$4:$A$8</c:f>
              <c:strCache>
                <c:ptCount val="5"/>
                <c:pt idx="0">
                  <c:v>None of these</c:v>
                </c:pt>
                <c:pt idx="1">
                  <c:v>Other firms have learned from this project (design process)</c:v>
                </c:pt>
                <c:pt idx="2">
                  <c:v>Other firms have learned from this project (design details)</c:v>
                </c:pt>
                <c:pt idx="3">
                  <c:v>Project won an award</c:v>
                </c:pt>
                <c:pt idx="4">
                  <c:v>Project helped establish our brand</c:v>
                </c:pt>
              </c:strCache>
            </c:strRef>
          </c:cat>
          <c:val>
            <c:numRef>
              <c:f>'[Data Charts.xlsx]Peer Recognition'!$B$4:$B$8</c:f>
              <c:numCache>
                <c:formatCode>0%</c:formatCode>
                <c:ptCount val="5"/>
                <c:pt idx="0">
                  <c:v>8.7096774193548387E-2</c:v>
                </c:pt>
                <c:pt idx="1">
                  <c:v>0.28064516129032258</c:v>
                </c:pt>
                <c:pt idx="2">
                  <c:v>0.32580645161290323</c:v>
                </c:pt>
                <c:pt idx="3">
                  <c:v>0.49032258064516127</c:v>
                </c:pt>
                <c:pt idx="4">
                  <c:v>0.58709677419354833</c:v>
                </c:pt>
              </c:numCache>
            </c:numRef>
          </c:val>
          <c:extLst>
            <c:ext xmlns:c16="http://schemas.microsoft.com/office/drawing/2014/chart" uri="{C3380CC4-5D6E-409C-BE32-E72D297353CC}">
              <c16:uniqueId val="{00000000-5C90-4DDF-959D-06AAF5D4A09B}"/>
            </c:ext>
          </c:extLst>
        </c:ser>
        <c:ser>
          <c:idx val="1"/>
          <c:order val="1"/>
          <c:tx>
            <c:strRef>
              <c:f>'[Data Charts.xlsx]Peer Recognition'!$C$3</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Charts.xlsx]Peer Recognition'!$A$4:$A$8</c:f>
              <c:strCache>
                <c:ptCount val="5"/>
                <c:pt idx="0">
                  <c:v>None of these</c:v>
                </c:pt>
                <c:pt idx="1">
                  <c:v>Other firms have learned from this project (design process)</c:v>
                </c:pt>
                <c:pt idx="2">
                  <c:v>Other firms have learned from this project (design details)</c:v>
                </c:pt>
                <c:pt idx="3">
                  <c:v>Project won an award</c:v>
                </c:pt>
                <c:pt idx="4">
                  <c:v>Project helped establish our brand</c:v>
                </c:pt>
              </c:strCache>
            </c:strRef>
          </c:cat>
          <c:val>
            <c:numRef>
              <c:f>'[Data Charts.xlsx]Peer Recognition'!$C$4:$C$8</c:f>
              <c:numCache>
                <c:formatCode>0%</c:formatCode>
                <c:ptCount val="5"/>
                <c:pt idx="0">
                  <c:v>0.26774193548387099</c:v>
                </c:pt>
                <c:pt idx="1">
                  <c:v>0.1</c:v>
                </c:pt>
                <c:pt idx="2">
                  <c:v>0.17419354838709677</c:v>
                </c:pt>
                <c:pt idx="3">
                  <c:v>0.12903225806451613</c:v>
                </c:pt>
                <c:pt idx="4">
                  <c:v>0.532258064516129</c:v>
                </c:pt>
              </c:numCache>
            </c:numRef>
          </c:val>
          <c:extLst>
            <c:ext xmlns:c16="http://schemas.microsoft.com/office/drawing/2014/chart" uri="{C3380CC4-5D6E-409C-BE32-E72D297353CC}">
              <c16:uniqueId val="{00000001-5C90-4DDF-959D-06AAF5D4A09B}"/>
            </c:ext>
          </c:extLst>
        </c:ser>
        <c:dLbls>
          <c:dLblPos val="outEnd"/>
          <c:showLegendKey val="0"/>
          <c:showVal val="1"/>
          <c:showCatName val="0"/>
          <c:showSerName val="0"/>
          <c:showPercent val="0"/>
          <c:showBubbleSize val="0"/>
        </c:dLbls>
        <c:gapWidth val="182"/>
        <c:axId val="541821760"/>
        <c:axId val="541822744"/>
      </c:barChart>
      <c:catAx>
        <c:axId val="541821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41822744"/>
        <c:crosses val="autoZero"/>
        <c:auto val="1"/>
        <c:lblAlgn val="ctr"/>
        <c:lblOffset val="100"/>
        <c:noMultiLvlLbl val="0"/>
      </c:catAx>
      <c:valAx>
        <c:axId val="541822744"/>
        <c:scaling>
          <c:orientation val="minMax"/>
        </c:scaling>
        <c:delete val="1"/>
        <c:axPos val="b"/>
        <c:numFmt formatCode="0%" sourceLinked="1"/>
        <c:majorTickMark val="none"/>
        <c:minorTickMark val="none"/>
        <c:tickLblPos val="nextTo"/>
        <c:crossAx val="54182176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61631853766474"/>
          <c:y val="3.6054701977046806E-2"/>
          <c:w val="0.45191394610889224"/>
          <c:h val="0.80661568939583983"/>
        </c:manualLayout>
      </c:layout>
      <c:barChart>
        <c:barDir val="bar"/>
        <c:grouping val="clustered"/>
        <c:varyColors val="0"/>
        <c:ser>
          <c:idx val="0"/>
          <c:order val="0"/>
          <c:tx>
            <c:strRef>
              <c:f>Sheet1!$B$1</c:f>
              <c:strCache>
                <c:ptCount val="1"/>
                <c:pt idx="0">
                  <c:v>Typical</c:v>
                </c:pt>
              </c:strCache>
            </c:strRef>
          </c:tx>
          <c:spPr>
            <a:solidFill>
              <a:srgbClr val="84C6B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4-Excellent</c:v>
                </c:pt>
                <c:pt idx="1">
                  <c:v>3-Good</c:v>
                </c:pt>
                <c:pt idx="2">
                  <c:v>2-Fair</c:v>
                </c:pt>
                <c:pt idx="3">
                  <c:v>1-Poor</c:v>
                </c:pt>
              </c:strCache>
            </c:strRef>
          </c:cat>
          <c:val>
            <c:numRef>
              <c:f>Sheet1!$B$2:$B$5</c:f>
              <c:numCache>
                <c:formatCode>0%</c:formatCode>
                <c:ptCount val="4"/>
                <c:pt idx="0">
                  <c:v>0.1</c:v>
                </c:pt>
                <c:pt idx="1">
                  <c:v>0.49</c:v>
                </c:pt>
                <c:pt idx="2">
                  <c:v>0.37</c:v>
                </c:pt>
                <c:pt idx="3">
                  <c:v>0.04</c:v>
                </c:pt>
              </c:numCache>
            </c:numRef>
          </c:val>
          <c:extLst>
            <c:ext xmlns:c16="http://schemas.microsoft.com/office/drawing/2014/chart" uri="{C3380CC4-5D6E-409C-BE32-E72D297353CC}">
              <c16:uniqueId val="{00000000-B5BF-4C23-AB1B-9C65F3012770}"/>
            </c:ext>
          </c:extLst>
        </c:ser>
        <c:ser>
          <c:idx val="1"/>
          <c:order val="1"/>
          <c:tx>
            <c:strRef>
              <c:f>Sheet1!$C$1</c:f>
              <c:strCache>
                <c:ptCount val="1"/>
                <c:pt idx="0">
                  <c:v>Best Performing</c:v>
                </c:pt>
              </c:strCache>
            </c:strRef>
          </c:tx>
          <c:spPr>
            <a:solidFill>
              <a:srgbClr val="1A6B7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4-Excellent</c:v>
                </c:pt>
                <c:pt idx="1">
                  <c:v>3-Good</c:v>
                </c:pt>
                <c:pt idx="2">
                  <c:v>2-Fair</c:v>
                </c:pt>
                <c:pt idx="3">
                  <c:v>1-Poor</c:v>
                </c:pt>
              </c:strCache>
            </c:strRef>
          </c:cat>
          <c:val>
            <c:numRef>
              <c:f>Sheet1!$C$2:$C$5</c:f>
              <c:numCache>
                <c:formatCode>0%</c:formatCode>
                <c:ptCount val="4"/>
                <c:pt idx="0">
                  <c:v>0.68</c:v>
                </c:pt>
                <c:pt idx="1">
                  <c:v>0.31</c:v>
                </c:pt>
                <c:pt idx="2">
                  <c:v>0.01</c:v>
                </c:pt>
                <c:pt idx="3">
                  <c:v>0</c:v>
                </c:pt>
              </c:numCache>
            </c:numRef>
          </c:val>
          <c:extLst>
            <c:ext xmlns:c16="http://schemas.microsoft.com/office/drawing/2014/chart" uri="{C3380CC4-5D6E-409C-BE32-E72D297353CC}">
              <c16:uniqueId val="{00000001-B5BF-4C23-AB1B-9C65F3012770}"/>
            </c:ext>
          </c:extLst>
        </c:ser>
        <c:dLbls>
          <c:showLegendKey val="0"/>
          <c:showVal val="0"/>
          <c:showCatName val="0"/>
          <c:showSerName val="0"/>
          <c:showPercent val="0"/>
          <c:showBubbleSize val="0"/>
        </c:dLbls>
        <c:gapWidth val="100"/>
        <c:axId val="202105216"/>
        <c:axId val="202106752"/>
      </c:barChart>
      <c:catAx>
        <c:axId val="202105216"/>
        <c:scaling>
          <c:orientation val="maxMin"/>
        </c:scaling>
        <c:delete val="0"/>
        <c:axPos val="l"/>
        <c:numFmt formatCode="General" sourceLinked="0"/>
        <c:majorTickMark val="out"/>
        <c:minorTickMark val="none"/>
        <c:tickLblPos val="nextTo"/>
        <c:txPr>
          <a:bodyPr/>
          <a:lstStyle/>
          <a:p>
            <a:pPr>
              <a:defRPr sz="1000"/>
            </a:pPr>
            <a:endParaRPr lang="en-US"/>
          </a:p>
        </c:txPr>
        <c:crossAx val="202106752"/>
        <c:crosses val="autoZero"/>
        <c:auto val="1"/>
        <c:lblAlgn val="ctr"/>
        <c:lblOffset val="100"/>
        <c:noMultiLvlLbl val="0"/>
      </c:catAx>
      <c:valAx>
        <c:axId val="202106752"/>
        <c:scaling>
          <c:orientation val="minMax"/>
        </c:scaling>
        <c:delete val="1"/>
        <c:axPos val="t"/>
        <c:numFmt formatCode="0%" sourceLinked="1"/>
        <c:majorTickMark val="out"/>
        <c:minorTickMark val="none"/>
        <c:tickLblPos val="nextTo"/>
        <c:crossAx val="202105216"/>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Charts.xlsx]Team Chemistry'!$A$4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Chemistry'!$B$3:$E$3</c:f>
              <c:strCache>
                <c:ptCount val="4"/>
                <c:pt idx="0">
                  <c:v>1-Poor</c:v>
                </c:pt>
                <c:pt idx="1">
                  <c:v>2-Fair</c:v>
                </c:pt>
                <c:pt idx="2">
                  <c:v>3-Good</c:v>
                </c:pt>
                <c:pt idx="3">
                  <c:v>4-Excellent</c:v>
                </c:pt>
              </c:strCache>
            </c:strRef>
          </c:cat>
          <c:val>
            <c:numRef>
              <c:f>'[Data Charts.xlsx]Team Chemistry'!$B$4:$E$4</c:f>
              <c:numCache>
                <c:formatCode>0%</c:formatCode>
                <c:ptCount val="4"/>
                <c:pt idx="0">
                  <c:v>3.2258064516129032E-3</c:v>
                </c:pt>
                <c:pt idx="1">
                  <c:v>5.8064516129032261E-2</c:v>
                </c:pt>
                <c:pt idx="2">
                  <c:v>0.36129032258064514</c:v>
                </c:pt>
                <c:pt idx="3">
                  <c:v>0.57741935483870965</c:v>
                </c:pt>
              </c:numCache>
            </c:numRef>
          </c:val>
          <c:extLst>
            <c:ext xmlns:c16="http://schemas.microsoft.com/office/drawing/2014/chart" uri="{C3380CC4-5D6E-409C-BE32-E72D297353CC}">
              <c16:uniqueId val="{00000000-8E9E-49A6-A731-1A6F33F0E1D3}"/>
            </c:ext>
          </c:extLst>
        </c:ser>
        <c:ser>
          <c:idx val="1"/>
          <c:order val="1"/>
          <c:tx>
            <c:strRef>
              <c:f>'[Data Charts.xlsx]Team Chemistry'!$A$5</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Chemistry'!$B$3:$E$3</c:f>
              <c:strCache>
                <c:ptCount val="4"/>
                <c:pt idx="0">
                  <c:v>1-Poor</c:v>
                </c:pt>
                <c:pt idx="1">
                  <c:v>2-Fair</c:v>
                </c:pt>
                <c:pt idx="2">
                  <c:v>3-Good</c:v>
                </c:pt>
                <c:pt idx="3">
                  <c:v>4-Excellent</c:v>
                </c:pt>
              </c:strCache>
            </c:strRef>
          </c:cat>
          <c:val>
            <c:numRef>
              <c:f>'[Data Charts.xlsx]Team Chemistry'!$B$5:$E$5</c:f>
              <c:numCache>
                <c:formatCode>0%</c:formatCode>
                <c:ptCount val="4"/>
                <c:pt idx="0">
                  <c:v>1.2903225806451613E-2</c:v>
                </c:pt>
                <c:pt idx="1">
                  <c:v>0.17741935483870969</c:v>
                </c:pt>
                <c:pt idx="2">
                  <c:v>0.65161290322580645</c:v>
                </c:pt>
                <c:pt idx="3">
                  <c:v>0.15806451612903225</c:v>
                </c:pt>
              </c:numCache>
            </c:numRef>
          </c:val>
          <c:extLst>
            <c:ext xmlns:c16="http://schemas.microsoft.com/office/drawing/2014/chart" uri="{C3380CC4-5D6E-409C-BE32-E72D297353CC}">
              <c16:uniqueId val="{00000001-8E9E-49A6-A731-1A6F33F0E1D3}"/>
            </c:ext>
          </c:extLst>
        </c:ser>
        <c:dLbls>
          <c:dLblPos val="outEnd"/>
          <c:showLegendKey val="0"/>
          <c:showVal val="1"/>
          <c:showCatName val="0"/>
          <c:showSerName val="0"/>
          <c:showPercent val="0"/>
          <c:showBubbleSize val="0"/>
        </c:dLbls>
        <c:gapWidth val="182"/>
        <c:axId val="542233576"/>
        <c:axId val="542236200"/>
      </c:barChart>
      <c:catAx>
        <c:axId val="542233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42236200"/>
        <c:crosses val="autoZero"/>
        <c:auto val="1"/>
        <c:lblAlgn val="ctr"/>
        <c:lblOffset val="100"/>
        <c:noMultiLvlLbl val="0"/>
      </c:catAx>
      <c:valAx>
        <c:axId val="542236200"/>
        <c:scaling>
          <c:orientation val="minMax"/>
          <c:max val="1"/>
        </c:scaling>
        <c:delete val="1"/>
        <c:axPos val="b"/>
        <c:numFmt formatCode="0%" sourceLinked="1"/>
        <c:majorTickMark val="out"/>
        <c:minorTickMark val="none"/>
        <c:tickLblPos val="nextTo"/>
        <c:crossAx val="542233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7125953413784429"/>
          <c:y val="4.9623610693019481E-2"/>
          <c:w val="0.45234711282119849"/>
          <c:h val="0.8402377437422256"/>
        </c:manualLayout>
      </c:layout>
      <c:barChart>
        <c:barDir val="bar"/>
        <c:grouping val="clustered"/>
        <c:varyColors val="0"/>
        <c:ser>
          <c:idx val="0"/>
          <c:order val="0"/>
          <c:tx>
            <c:strRef>
              <c:f>Sheet1!$B$1</c:f>
              <c:strCache>
                <c:ptCount val="1"/>
                <c:pt idx="0">
                  <c:v>Typical</c:v>
                </c:pt>
              </c:strCache>
            </c:strRef>
          </c:tx>
          <c:spPr>
            <a:solidFill>
              <a:srgbClr val="84C6B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4-Always on time</c:v>
                </c:pt>
                <c:pt idx="1">
                  <c:v>3-Frequently on time</c:v>
                </c:pt>
                <c:pt idx="2">
                  <c:v>2-Occasionally on time</c:v>
                </c:pt>
                <c:pt idx="3">
                  <c:v>1-Never on time</c:v>
                </c:pt>
              </c:strCache>
            </c:strRef>
          </c:cat>
          <c:val>
            <c:numRef>
              <c:f>Sheet1!$B$2:$B$5</c:f>
              <c:numCache>
                <c:formatCode>0%</c:formatCode>
                <c:ptCount val="4"/>
                <c:pt idx="0">
                  <c:v>0.05</c:v>
                </c:pt>
                <c:pt idx="1">
                  <c:v>0.43</c:v>
                </c:pt>
                <c:pt idx="2">
                  <c:v>0.47</c:v>
                </c:pt>
                <c:pt idx="3">
                  <c:v>0.05</c:v>
                </c:pt>
              </c:numCache>
            </c:numRef>
          </c:val>
          <c:extLst>
            <c:ext xmlns:c16="http://schemas.microsoft.com/office/drawing/2014/chart" uri="{C3380CC4-5D6E-409C-BE32-E72D297353CC}">
              <c16:uniqueId val="{00000000-EA9C-41E0-9549-ABDDD218E332}"/>
            </c:ext>
          </c:extLst>
        </c:ser>
        <c:ser>
          <c:idx val="1"/>
          <c:order val="1"/>
          <c:tx>
            <c:strRef>
              <c:f>Sheet1!$C$1</c:f>
              <c:strCache>
                <c:ptCount val="1"/>
                <c:pt idx="0">
                  <c:v>Best Performance</c:v>
                </c:pt>
              </c:strCache>
            </c:strRef>
          </c:tx>
          <c:spPr>
            <a:solidFill>
              <a:srgbClr val="1A6B7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4-Always on time</c:v>
                </c:pt>
                <c:pt idx="1">
                  <c:v>3-Frequently on time</c:v>
                </c:pt>
                <c:pt idx="2">
                  <c:v>2-Occasionally on time</c:v>
                </c:pt>
                <c:pt idx="3">
                  <c:v>1-Never on time</c:v>
                </c:pt>
              </c:strCache>
            </c:strRef>
          </c:cat>
          <c:val>
            <c:numRef>
              <c:f>Sheet1!$C$2:$C$5</c:f>
              <c:numCache>
                <c:formatCode>0%</c:formatCode>
                <c:ptCount val="4"/>
                <c:pt idx="0">
                  <c:v>0.39</c:v>
                </c:pt>
                <c:pt idx="1">
                  <c:v>0.52</c:v>
                </c:pt>
                <c:pt idx="2">
                  <c:v>0.09</c:v>
                </c:pt>
                <c:pt idx="3">
                  <c:v>0</c:v>
                </c:pt>
              </c:numCache>
            </c:numRef>
          </c:val>
          <c:extLst>
            <c:ext xmlns:c16="http://schemas.microsoft.com/office/drawing/2014/chart" uri="{C3380CC4-5D6E-409C-BE32-E72D297353CC}">
              <c16:uniqueId val="{00000001-EA9C-41E0-9549-ABDDD218E332}"/>
            </c:ext>
          </c:extLst>
        </c:ser>
        <c:dLbls>
          <c:showLegendKey val="0"/>
          <c:showVal val="0"/>
          <c:showCatName val="0"/>
          <c:showSerName val="0"/>
          <c:showPercent val="0"/>
          <c:showBubbleSize val="0"/>
        </c:dLbls>
        <c:gapWidth val="100"/>
        <c:axId val="202315648"/>
        <c:axId val="202317184"/>
      </c:barChart>
      <c:catAx>
        <c:axId val="202315648"/>
        <c:scaling>
          <c:orientation val="maxMin"/>
        </c:scaling>
        <c:delete val="0"/>
        <c:axPos val="l"/>
        <c:numFmt formatCode="General" sourceLinked="0"/>
        <c:majorTickMark val="out"/>
        <c:minorTickMark val="none"/>
        <c:tickLblPos val="nextTo"/>
        <c:txPr>
          <a:bodyPr/>
          <a:lstStyle/>
          <a:p>
            <a:pPr>
              <a:defRPr sz="1000"/>
            </a:pPr>
            <a:endParaRPr lang="en-US"/>
          </a:p>
        </c:txPr>
        <c:crossAx val="202317184"/>
        <c:crosses val="autoZero"/>
        <c:auto val="1"/>
        <c:lblAlgn val="ctr"/>
        <c:lblOffset val="100"/>
        <c:noMultiLvlLbl val="0"/>
      </c:catAx>
      <c:valAx>
        <c:axId val="202317184"/>
        <c:scaling>
          <c:orientation val="minMax"/>
          <c:max val="1"/>
        </c:scaling>
        <c:delete val="1"/>
        <c:axPos val="t"/>
        <c:numFmt formatCode="0%" sourceLinked="1"/>
        <c:majorTickMark val="out"/>
        <c:minorTickMark val="none"/>
        <c:tickLblPos val="nextTo"/>
        <c:crossAx val="20231564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Charts.xlsx]Decision Making'!$A$4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Charts.xlsx]Decision Making'!$B$3:$E$3</c:f>
              <c:strCache>
                <c:ptCount val="4"/>
                <c:pt idx="0">
                  <c:v>1. Never on Time</c:v>
                </c:pt>
                <c:pt idx="1">
                  <c:v>2. Occasionally on Time</c:v>
                </c:pt>
                <c:pt idx="2">
                  <c:v>3. Frequently on Time</c:v>
                </c:pt>
                <c:pt idx="3">
                  <c:v>4. Always on Time</c:v>
                </c:pt>
              </c:strCache>
            </c:strRef>
          </c:cat>
          <c:val>
            <c:numRef>
              <c:f>'[Data Charts.xlsx]Decision Making'!$B$4:$E$4</c:f>
              <c:numCache>
                <c:formatCode>0%</c:formatCode>
                <c:ptCount val="4"/>
                <c:pt idx="0">
                  <c:v>1.6129032258064516E-2</c:v>
                </c:pt>
                <c:pt idx="1">
                  <c:v>0.1064516129032258</c:v>
                </c:pt>
                <c:pt idx="2">
                  <c:v>0.58709677419354833</c:v>
                </c:pt>
                <c:pt idx="3">
                  <c:v>0.29032258064516131</c:v>
                </c:pt>
              </c:numCache>
            </c:numRef>
          </c:val>
          <c:extLst>
            <c:ext xmlns:c16="http://schemas.microsoft.com/office/drawing/2014/chart" uri="{C3380CC4-5D6E-409C-BE32-E72D297353CC}">
              <c16:uniqueId val="{00000000-D44F-4BDF-AB9F-413DF5C0F7A5}"/>
            </c:ext>
          </c:extLst>
        </c:ser>
        <c:ser>
          <c:idx val="1"/>
          <c:order val="1"/>
          <c:tx>
            <c:strRef>
              <c:f>'[Data Charts.xlsx]Decision Making'!$A$5</c:f>
              <c:strCache>
                <c:ptCount val="1"/>
                <c:pt idx="0">
                  <c:v>Typical </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Charts.xlsx]Decision Making'!$B$3:$E$3</c:f>
              <c:strCache>
                <c:ptCount val="4"/>
                <c:pt idx="0">
                  <c:v>1. Never on Time</c:v>
                </c:pt>
                <c:pt idx="1">
                  <c:v>2. Occasionally on Time</c:v>
                </c:pt>
                <c:pt idx="2">
                  <c:v>3. Frequently on Time</c:v>
                </c:pt>
                <c:pt idx="3">
                  <c:v>4. Always on Time</c:v>
                </c:pt>
              </c:strCache>
            </c:strRef>
          </c:cat>
          <c:val>
            <c:numRef>
              <c:f>'[Data Charts.xlsx]Decision Making'!$B$5:$E$5</c:f>
              <c:numCache>
                <c:formatCode>0%</c:formatCode>
                <c:ptCount val="4"/>
                <c:pt idx="0">
                  <c:v>3.5483870967741936E-2</c:v>
                </c:pt>
                <c:pt idx="1">
                  <c:v>0.26129032258064516</c:v>
                </c:pt>
                <c:pt idx="2">
                  <c:v>0.58387096774193548</c:v>
                </c:pt>
                <c:pt idx="3">
                  <c:v>0.11935483870967742</c:v>
                </c:pt>
              </c:numCache>
            </c:numRef>
          </c:val>
          <c:extLst>
            <c:ext xmlns:c16="http://schemas.microsoft.com/office/drawing/2014/chart" uri="{C3380CC4-5D6E-409C-BE32-E72D297353CC}">
              <c16:uniqueId val="{00000001-D44F-4BDF-AB9F-413DF5C0F7A5}"/>
            </c:ext>
          </c:extLst>
        </c:ser>
        <c:dLbls>
          <c:dLblPos val="outEnd"/>
          <c:showLegendKey val="0"/>
          <c:showVal val="1"/>
          <c:showCatName val="0"/>
          <c:showSerName val="0"/>
          <c:showPercent val="0"/>
          <c:showBubbleSize val="0"/>
        </c:dLbls>
        <c:gapWidth val="182"/>
        <c:axId val="541229616"/>
        <c:axId val="541234536"/>
      </c:barChart>
      <c:catAx>
        <c:axId val="541229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1234536"/>
        <c:crosses val="autoZero"/>
        <c:auto val="1"/>
        <c:lblAlgn val="ctr"/>
        <c:lblOffset val="100"/>
        <c:noMultiLvlLbl val="0"/>
      </c:catAx>
      <c:valAx>
        <c:axId val="541234536"/>
        <c:scaling>
          <c:orientation val="minMax"/>
        </c:scaling>
        <c:delete val="1"/>
        <c:axPos val="b"/>
        <c:numFmt formatCode="0%" sourceLinked="1"/>
        <c:majorTickMark val="out"/>
        <c:minorTickMark val="none"/>
        <c:tickLblPos val="nextTo"/>
        <c:crossAx val="541229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BudgetScheduleSummary!$B$21</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BudgetScheduleSummary!$A$22:$A$23</c:f>
              <c:strCache>
                <c:ptCount val="2"/>
                <c:pt idx="0">
                  <c:v>Final schedule equal to/shorter than original schedule</c:v>
                </c:pt>
                <c:pt idx="1">
                  <c:v>Final cost equal to/lower than original budget</c:v>
                </c:pt>
              </c:strCache>
            </c:strRef>
          </c:cat>
          <c:val>
            <c:numRef>
              <c:f>BudgetScheduleSummary!$B$22:$B$23</c:f>
              <c:numCache>
                <c:formatCode>0%</c:formatCode>
                <c:ptCount val="2"/>
                <c:pt idx="0">
                  <c:v>0.65</c:v>
                </c:pt>
                <c:pt idx="1">
                  <c:v>0.59</c:v>
                </c:pt>
              </c:numCache>
            </c:numRef>
          </c:val>
          <c:extLst>
            <c:ext xmlns:c16="http://schemas.microsoft.com/office/drawing/2014/chart" uri="{C3380CC4-5D6E-409C-BE32-E72D297353CC}">
              <c16:uniqueId val="{00000000-C92B-449B-A76A-D88B0964B487}"/>
            </c:ext>
          </c:extLst>
        </c:ser>
        <c:ser>
          <c:idx val="1"/>
          <c:order val="1"/>
          <c:tx>
            <c:strRef>
              <c:f>BudgetScheduleSummary!$C$21</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BudgetScheduleSummary!$A$22:$A$23</c:f>
              <c:strCache>
                <c:ptCount val="2"/>
                <c:pt idx="0">
                  <c:v>Final schedule equal to/shorter than original schedule</c:v>
                </c:pt>
                <c:pt idx="1">
                  <c:v>Final cost equal to/lower than original budget</c:v>
                </c:pt>
              </c:strCache>
            </c:strRef>
          </c:cat>
          <c:val>
            <c:numRef>
              <c:f>BudgetScheduleSummary!$C$22:$C$23</c:f>
              <c:numCache>
                <c:formatCode>0%</c:formatCode>
                <c:ptCount val="2"/>
                <c:pt idx="0">
                  <c:v>0.74</c:v>
                </c:pt>
                <c:pt idx="1">
                  <c:v>0.62</c:v>
                </c:pt>
              </c:numCache>
            </c:numRef>
          </c:val>
          <c:extLst>
            <c:ext xmlns:c16="http://schemas.microsoft.com/office/drawing/2014/chart" uri="{C3380CC4-5D6E-409C-BE32-E72D297353CC}">
              <c16:uniqueId val="{00000001-C92B-449B-A76A-D88B0964B487}"/>
            </c:ext>
          </c:extLst>
        </c:ser>
        <c:dLbls>
          <c:dLblPos val="outEnd"/>
          <c:showLegendKey val="0"/>
          <c:showVal val="1"/>
          <c:showCatName val="0"/>
          <c:showSerName val="0"/>
          <c:showPercent val="0"/>
          <c:showBubbleSize val="0"/>
        </c:dLbls>
        <c:gapWidth val="219"/>
        <c:overlap val="-27"/>
        <c:axId val="624387568"/>
        <c:axId val="624380024"/>
      </c:barChart>
      <c:catAx>
        <c:axId val="624387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4380024"/>
        <c:crosses val="autoZero"/>
        <c:auto val="1"/>
        <c:lblAlgn val="ctr"/>
        <c:lblOffset val="100"/>
        <c:noMultiLvlLbl val="0"/>
      </c:catAx>
      <c:valAx>
        <c:axId val="624380024"/>
        <c:scaling>
          <c:orientation val="minMax"/>
        </c:scaling>
        <c:delete val="1"/>
        <c:axPos val="l"/>
        <c:numFmt formatCode="0%" sourceLinked="1"/>
        <c:majorTickMark val="none"/>
        <c:minorTickMark val="none"/>
        <c:tickLblPos val="nextTo"/>
        <c:crossAx val="624387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0954558463698807"/>
          <c:y val="5.0636201164412267E-2"/>
          <c:w val="0.45580768061315546"/>
          <c:h val="0.78438046477662249"/>
        </c:manualLayout>
      </c:layout>
      <c:barChart>
        <c:barDir val="bar"/>
        <c:grouping val="clustered"/>
        <c:varyColors val="0"/>
        <c:ser>
          <c:idx val="0"/>
          <c:order val="0"/>
          <c:tx>
            <c:strRef>
              <c:f>Sheet1!$B$1</c:f>
              <c:strCache>
                <c:ptCount val="1"/>
                <c:pt idx="0">
                  <c:v>Typical</c:v>
                </c:pt>
              </c:strCache>
            </c:strRef>
          </c:tx>
          <c:spPr>
            <a:solidFill>
              <a:srgbClr val="84C6B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4-Complete commitment to the same project goals</c:v>
                </c:pt>
                <c:pt idx="1">
                  <c:v>3-Overall commitment to the same project goals</c:v>
                </c:pt>
                <c:pt idx="2">
                  <c:v>2-Minimal commitment to the same project goals</c:v>
                </c:pt>
                <c:pt idx="3">
                  <c:v>1-No commitment shared by project team members on combined project goals/each team member had their own individual company goals</c:v>
                </c:pt>
              </c:strCache>
            </c:strRef>
          </c:cat>
          <c:val>
            <c:numRef>
              <c:f>Sheet1!$B$2:$B$5</c:f>
              <c:numCache>
                <c:formatCode>0%</c:formatCode>
                <c:ptCount val="4"/>
                <c:pt idx="0">
                  <c:v>0.11</c:v>
                </c:pt>
                <c:pt idx="1">
                  <c:v>0.59</c:v>
                </c:pt>
                <c:pt idx="2">
                  <c:v>0.21</c:v>
                </c:pt>
                <c:pt idx="3">
                  <c:v>0.09</c:v>
                </c:pt>
              </c:numCache>
            </c:numRef>
          </c:val>
          <c:extLst>
            <c:ext xmlns:c16="http://schemas.microsoft.com/office/drawing/2014/chart" uri="{C3380CC4-5D6E-409C-BE32-E72D297353CC}">
              <c16:uniqueId val="{00000000-599A-4375-94D1-5A0013A20C83}"/>
            </c:ext>
          </c:extLst>
        </c:ser>
        <c:ser>
          <c:idx val="1"/>
          <c:order val="1"/>
          <c:tx>
            <c:strRef>
              <c:f>Sheet1!$C$1</c:f>
              <c:strCache>
                <c:ptCount val="1"/>
                <c:pt idx="0">
                  <c:v>Best Performing</c:v>
                </c:pt>
              </c:strCache>
            </c:strRef>
          </c:tx>
          <c:spPr>
            <a:solidFill>
              <a:srgbClr val="1A6B7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4-Complete commitment to the same project goals</c:v>
                </c:pt>
                <c:pt idx="1">
                  <c:v>3-Overall commitment to the same project goals</c:v>
                </c:pt>
                <c:pt idx="2">
                  <c:v>2-Minimal commitment to the same project goals</c:v>
                </c:pt>
                <c:pt idx="3">
                  <c:v>1-No commitment shared by project team members on combined project goals/each team member had their own individual company goals</c:v>
                </c:pt>
              </c:strCache>
            </c:strRef>
          </c:cat>
          <c:val>
            <c:numRef>
              <c:f>Sheet1!$C$2:$C$5</c:f>
              <c:numCache>
                <c:formatCode>0%</c:formatCode>
                <c:ptCount val="4"/>
                <c:pt idx="0">
                  <c:v>0.54</c:v>
                </c:pt>
                <c:pt idx="1">
                  <c:v>0.43</c:v>
                </c:pt>
                <c:pt idx="2">
                  <c:v>0.03</c:v>
                </c:pt>
                <c:pt idx="3">
                  <c:v>0</c:v>
                </c:pt>
              </c:numCache>
            </c:numRef>
          </c:val>
          <c:extLst>
            <c:ext xmlns:c16="http://schemas.microsoft.com/office/drawing/2014/chart" uri="{C3380CC4-5D6E-409C-BE32-E72D297353CC}">
              <c16:uniqueId val="{00000001-599A-4375-94D1-5A0013A20C83}"/>
            </c:ext>
          </c:extLst>
        </c:ser>
        <c:dLbls>
          <c:showLegendKey val="0"/>
          <c:showVal val="0"/>
          <c:showCatName val="0"/>
          <c:showSerName val="0"/>
          <c:showPercent val="0"/>
          <c:showBubbleSize val="0"/>
        </c:dLbls>
        <c:gapWidth val="100"/>
        <c:axId val="221977984"/>
        <c:axId val="222012544"/>
      </c:barChart>
      <c:catAx>
        <c:axId val="221977984"/>
        <c:scaling>
          <c:orientation val="maxMin"/>
        </c:scaling>
        <c:delete val="0"/>
        <c:axPos val="l"/>
        <c:numFmt formatCode="General" sourceLinked="0"/>
        <c:majorTickMark val="out"/>
        <c:minorTickMark val="none"/>
        <c:tickLblPos val="nextTo"/>
        <c:txPr>
          <a:bodyPr/>
          <a:lstStyle/>
          <a:p>
            <a:pPr>
              <a:defRPr sz="1000"/>
            </a:pPr>
            <a:endParaRPr lang="en-US"/>
          </a:p>
        </c:txPr>
        <c:crossAx val="222012544"/>
        <c:crosses val="autoZero"/>
        <c:auto val="1"/>
        <c:lblAlgn val="ctr"/>
        <c:lblOffset val="100"/>
        <c:noMultiLvlLbl val="0"/>
      </c:catAx>
      <c:valAx>
        <c:axId val="222012544"/>
        <c:scaling>
          <c:orientation val="minMax"/>
        </c:scaling>
        <c:delete val="1"/>
        <c:axPos val="t"/>
        <c:numFmt formatCode="0%" sourceLinked="1"/>
        <c:majorTickMark val="out"/>
        <c:minorTickMark val="none"/>
        <c:tickLblPos val="nextTo"/>
        <c:crossAx val="221977984"/>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307533936855554"/>
          <c:y val="4.644663308456512E-2"/>
          <c:w val="0.4052415710051212"/>
          <c:h val="0.9071067338308697"/>
        </c:manualLayout>
      </c:layout>
      <c:barChart>
        <c:barDir val="bar"/>
        <c:grouping val="clustered"/>
        <c:varyColors val="0"/>
        <c:ser>
          <c:idx val="0"/>
          <c:order val="0"/>
          <c:tx>
            <c:strRef>
              <c:f>'Goals Commitment'!$A$5</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'Goals Commitment'!$B$4:$E$4</c:f>
              <c:strCache>
                <c:ptCount val="4"/>
                <c:pt idx="0">
                  <c:v>1. No commitment shared by project team members on combined project goals/each team member had their own individual company goals</c:v>
                </c:pt>
                <c:pt idx="1">
                  <c:v>2. Minimal commitment to the same project goals</c:v>
                </c:pt>
                <c:pt idx="2">
                  <c:v>3. Overall commitment to the same project goals</c:v>
                </c:pt>
                <c:pt idx="3">
                  <c:v>4. Complete commitment to the same project goals</c:v>
                </c:pt>
              </c:strCache>
            </c:strRef>
          </c:cat>
          <c:val>
            <c:numRef>
              <c:f>'Goals Commitment'!$B$5:$E$5</c:f>
              <c:numCache>
                <c:formatCode>0%</c:formatCode>
                <c:ptCount val="4"/>
                <c:pt idx="0">
                  <c:v>3.2258064516129032E-3</c:v>
                </c:pt>
                <c:pt idx="1">
                  <c:v>3.870967741935484E-2</c:v>
                </c:pt>
                <c:pt idx="2">
                  <c:v>0.49032258064516127</c:v>
                </c:pt>
                <c:pt idx="3">
                  <c:v>0.46774193548387094</c:v>
                </c:pt>
              </c:numCache>
            </c:numRef>
          </c:val>
          <c:extLst>
            <c:ext xmlns:c16="http://schemas.microsoft.com/office/drawing/2014/chart" uri="{C3380CC4-5D6E-409C-BE32-E72D297353CC}">
              <c16:uniqueId val="{00000000-B958-481C-A44B-1BCFC17E0758}"/>
            </c:ext>
          </c:extLst>
        </c:ser>
        <c:ser>
          <c:idx val="1"/>
          <c:order val="1"/>
          <c:tx>
            <c:strRef>
              <c:f>'Goals Commitment'!$A$6</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'Goals Commitment'!$B$4:$E$4</c:f>
              <c:strCache>
                <c:ptCount val="4"/>
                <c:pt idx="0">
                  <c:v>1. No commitment shared by project team members on combined project goals/each team member had their own individual company goals</c:v>
                </c:pt>
                <c:pt idx="1">
                  <c:v>2. Minimal commitment to the same project goals</c:v>
                </c:pt>
                <c:pt idx="2">
                  <c:v>3. Overall commitment to the same project goals</c:v>
                </c:pt>
                <c:pt idx="3">
                  <c:v>4. Complete commitment to the same project goals</c:v>
                </c:pt>
              </c:strCache>
            </c:strRef>
          </c:cat>
          <c:val>
            <c:numRef>
              <c:f>'Goals Commitment'!$B$6:$E$6</c:f>
              <c:numCache>
                <c:formatCode>0%</c:formatCode>
                <c:ptCount val="4"/>
                <c:pt idx="0">
                  <c:v>3.5483870967741936E-2</c:v>
                </c:pt>
                <c:pt idx="1">
                  <c:v>0.12258064516129032</c:v>
                </c:pt>
                <c:pt idx="2">
                  <c:v>0.7</c:v>
                </c:pt>
                <c:pt idx="3">
                  <c:v>0.14193548387096774</c:v>
                </c:pt>
              </c:numCache>
            </c:numRef>
          </c:val>
          <c:extLst>
            <c:ext xmlns:c16="http://schemas.microsoft.com/office/drawing/2014/chart" uri="{C3380CC4-5D6E-409C-BE32-E72D297353CC}">
              <c16:uniqueId val="{00000001-B958-481C-A44B-1BCFC17E0758}"/>
            </c:ext>
          </c:extLst>
        </c:ser>
        <c:dLbls>
          <c:dLblPos val="outEnd"/>
          <c:showLegendKey val="0"/>
          <c:showVal val="1"/>
          <c:showCatName val="0"/>
          <c:showSerName val="0"/>
          <c:showPercent val="0"/>
          <c:showBubbleSize val="0"/>
        </c:dLbls>
        <c:gapWidth val="182"/>
        <c:axId val="652954448"/>
        <c:axId val="652958056"/>
      </c:barChart>
      <c:catAx>
        <c:axId val="652954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2958056"/>
        <c:crosses val="autoZero"/>
        <c:auto val="1"/>
        <c:lblAlgn val="ctr"/>
        <c:lblOffset val="100"/>
        <c:noMultiLvlLbl val="0"/>
      </c:catAx>
      <c:valAx>
        <c:axId val="652958056"/>
        <c:scaling>
          <c:orientation val="minMax"/>
        </c:scaling>
        <c:delete val="1"/>
        <c:axPos val="b"/>
        <c:numFmt formatCode="0%" sourceLinked="1"/>
        <c:majorTickMark val="none"/>
        <c:minorTickMark val="none"/>
        <c:tickLblPos val="nextTo"/>
        <c:crossAx val="652954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064588755410917"/>
          <c:y val="4.7838268982909431E-2"/>
          <c:w val="0.45574468654997391"/>
          <c:h val="0.86480541622383089"/>
        </c:manualLayout>
      </c:layout>
      <c:barChart>
        <c:barDir val="bar"/>
        <c:grouping val="clustered"/>
        <c:varyColors val="0"/>
        <c:ser>
          <c:idx val="0"/>
          <c:order val="0"/>
          <c:tx>
            <c:strRef>
              <c:f>Sheet1!$B$1</c:f>
              <c:strCache>
                <c:ptCount val="1"/>
                <c:pt idx="0">
                  <c:v>Typical</c:v>
                </c:pt>
              </c:strCache>
            </c:strRef>
          </c:tx>
          <c:spPr>
            <a:solidFill>
              <a:srgbClr val="84C6B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4-Key stakeholders worked cohesively together to optimize the whole, to create workflow, and to deliver value to the end user</c:v>
                </c:pt>
                <c:pt idx="1">
                  <c:v>3-Key stakeholders often acted in the interest of the project to optimize the whole</c:v>
                </c:pt>
                <c:pt idx="2">
                  <c:v>2-Key stakeholders sometimes acted in the interest of the project to optimize the whole</c:v>
                </c:pt>
                <c:pt idx="3">
                  <c:v>1-Key stakeholders acted primarily/solely for their own benefit on project deliverables</c:v>
                </c:pt>
              </c:strCache>
            </c:strRef>
          </c:cat>
          <c:val>
            <c:numRef>
              <c:f>Sheet1!$B$2:$B$5</c:f>
              <c:numCache>
                <c:formatCode>0%</c:formatCode>
                <c:ptCount val="4"/>
                <c:pt idx="0">
                  <c:v>0.09</c:v>
                </c:pt>
                <c:pt idx="1">
                  <c:v>0.46</c:v>
                </c:pt>
                <c:pt idx="2">
                  <c:v>0.33</c:v>
                </c:pt>
                <c:pt idx="3">
                  <c:v>0.12</c:v>
                </c:pt>
              </c:numCache>
            </c:numRef>
          </c:val>
          <c:extLst>
            <c:ext xmlns:c16="http://schemas.microsoft.com/office/drawing/2014/chart" uri="{C3380CC4-5D6E-409C-BE32-E72D297353CC}">
              <c16:uniqueId val="{00000000-E5BA-44B0-81B2-C68B9091C453}"/>
            </c:ext>
          </c:extLst>
        </c:ser>
        <c:ser>
          <c:idx val="1"/>
          <c:order val="1"/>
          <c:tx>
            <c:strRef>
              <c:f>Sheet1!$C$1</c:f>
              <c:strCache>
                <c:ptCount val="1"/>
                <c:pt idx="0">
                  <c:v>Best Performing</c:v>
                </c:pt>
              </c:strCache>
            </c:strRef>
          </c:tx>
          <c:spPr>
            <a:solidFill>
              <a:srgbClr val="1A6B7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4-Key stakeholders worked cohesively together to optimize the whole, to create workflow, and to deliver value to the end user</c:v>
                </c:pt>
                <c:pt idx="1">
                  <c:v>3-Key stakeholders often acted in the interest of the project to optimize the whole</c:v>
                </c:pt>
                <c:pt idx="2">
                  <c:v>2-Key stakeholders sometimes acted in the interest of the project to optimize the whole</c:v>
                </c:pt>
                <c:pt idx="3">
                  <c:v>1-Key stakeholders acted primarily/solely for their own benefit on project deliverables</c:v>
                </c:pt>
              </c:strCache>
            </c:strRef>
          </c:cat>
          <c:val>
            <c:numRef>
              <c:f>Sheet1!$C$2:$C$5</c:f>
              <c:numCache>
                <c:formatCode>0%</c:formatCode>
                <c:ptCount val="4"/>
                <c:pt idx="0">
                  <c:v>0.61</c:v>
                </c:pt>
                <c:pt idx="1">
                  <c:v>0.33</c:v>
                </c:pt>
                <c:pt idx="2">
                  <c:v>0.06</c:v>
                </c:pt>
                <c:pt idx="3">
                  <c:v>0</c:v>
                </c:pt>
              </c:numCache>
            </c:numRef>
          </c:val>
          <c:extLst>
            <c:ext xmlns:c16="http://schemas.microsoft.com/office/drawing/2014/chart" uri="{C3380CC4-5D6E-409C-BE32-E72D297353CC}">
              <c16:uniqueId val="{00000001-E5BA-44B0-81B2-C68B9091C453}"/>
            </c:ext>
          </c:extLst>
        </c:ser>
        <c:dLbls>
          <c:showLegendKey val="0"/>
          <c:showVal val="0"/>
          <c:showCatName val="0"/>
          <c:showSerName val="0"/>
          <c:showPercent val="0"/>
          <c:showBubbleSize val="0"/>
        </c:dLbls>
        <c:gapWidth val="100"/>
        <c:axId val="224505216"/>
        <c:axId val="224511104"/>
      </c:barChart>
      <c:catAx>
        <c:axId val="224505216"/>
        <c:scaling>
          <c:orientation val="maxMin"/>
        </c:scaling>
        <c:delete val="0"/>
        <c:axPos val="l"/>
        <c:numFmt formatCode="General" sourceLinked="0"/>
        <c:majorTickMark val="out"/>
        <c:minorTickMark val="none"/>
        <c:tickLblPos val="nextTo"/>
        <c:txPr>
          <a:bodyPr/>
          <a:lstStyle/>
          <a:p>
            <a:pPr>
              <a:defRPr sz="1000"/>
            </a:pPr>
            <a:endParaRPr lang="en-US"/>
          </a:p>
        </c:txPr>
        <c:crossAx val="224511104"/>
        <c:crosses val="autoZero"/>
        <c:auto val="1"/>
        <c:lblAlgn val="ctr"/>
        <c:lblOffset val="100"/>
        <c:noMultiLvlLbl val="0"/>
      </c:catAx>
      <c:valAx>
        <c:axId val="224511104"/>
        <c:scaling>
          <c:orientation val="minMax"/>
        </c:scaling>
        <c:delete val="1"/>
        <c:axPos val="t"/>
        <c:numFmt formatCode="0%" sourceLinked="1"/>
        <c:majorTickMark val="out"/>
        <c:minorTickMark val="none"/>
        <c:tickLblPos val="nextTo"/>
        <c:crossAx val="224505216"/>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'[Data Charts.xlsx]Team Integration'!$A$4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Integration'!$B$3:$E$3</c:f>
              <c:strCache>
                <c:ptCount val="4"/>
                <c:pt idx="0">
                  <c:v>1. Key stakeholders acted primarily/solely for their own benefit on project deliverables</c:v>
                </c:pt>
                <c:pt idx="1">
                  <c:v>2. Key stakeholders sometimes acted in the interest of the project to optimize the whole</c:v>
                </c:pt>
                <c:pt idx="2">
                  <c:v>3. Key stakeholders often acted in the interest of the project to optimize the whole</c:v>
                </c:pt>
                <c:pt idx="3">
                  <c:v>4. Key stakeholders worked cohesively together to optimize the whole, to create workflow, and to deliver value to the end user</c:v>
                </c:pt>
              </c:strCache>
            </c:strRef>
          </c:cat>
          <c:val>
            <c:numRef>
              <c:f>'[Data Charts.xlsx]Team Integration'!$B$4:$E$4</c:f>
              <c:numCache>
                <c:formatCode>0%</c:formatCode>
                <c:ptCount val="4"/>
                <c:pt idx="0">
                  <c:v>3.2258064516129032E-3</c:v>
                </c:pt>
                <c:pt idx="1">
                  <c:v>7.0967741935483872E-2</c:v>
                </c:pt>
                <c:pt idx="2">
                  <c:v>0.38387096774193546</c:v>
                </c:pt>
                <c:pt idx="3">
                  <c:v>0.54193548387096779</c:v>
                </c:pt>
              </c:numCache>
            </c:numRef>
          </c:val>
          <c:extLst>
            <c:ext xmlns:c16="http://schemas.microsoft.com/office/drawing/2014/chart" uri="{C3380CC4-5D6E-409C-BE32-E72D297353CC}">
              <c16:uniqueId val="{00000000-BDB9-44CF-A6E6-01C4BFBB695B}"/>
            </c:ext>
          </c:extLst>
        </c:ser>
        <c:ser>
          <c:idx val="1"/>
          <c:order val="1"/>
          <c:tx>
            <c:strRef>
              <c:f>'[Data Charts.xlsx]Team Integration'!$A$5</c:f>
              <c:strCache>
                <c:ptCount val="1"/>
                <c:pt idx="0">
                  <c:v>Typical </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Integration'!$B$3:$E$3</c:f>
              <c:strCache>
                <c:ptCount val="4"/>
                <c:pt idx="0">
                  <c:v>1. Key stakeholders acted primarily/solely for their own benefit on project deliverables</c:v>
                </c:pt>
                <c:pt idx="1">
                  <c:v>2. Key stakeholders sometimes acted in the interest of the project to optimize the whole</c:v>
                </c:pt>
                <c:pt idx="2">
                  <c:v>3. Key stakeholders often acted in the interest of the project to optimize the whole</c:v>
                </c:pt>
                <c:pt idx="3">
                  <c:v>4. Key stakeholders worked cohesively together to optimize the whole, to create workflow, and to deliver value to the end user</c:v>
                </c:pt>
              </c:strCache>
            </c:strRef>
          </c:cat>
          <c:val>
            <c:numRef>
              <c:f>'[Data Charts.xlsx]Team Integration'!$B$5:$E$5</c:f>
              <c:numCache>
                <c:formatCode>0%</c:formatCode>
                <c:ptCount val="4"/>
                <c:pt idx="0">
                  <c:v>4.1935483870967752E-2</c:v>
                </c:pt>
                <c:pt idx="1">
                  <c:v>0.24516129032258063</c:v>
                </c:pt>
                <c:pt idx="2">
                  <c:v>0.54838709677419351</c:v>
                </c:pt>
                <c:pt idx="3">
                  <c:v>0.16451612903225807</c:v>
                </c:pt>
              </c:numCache>
            </c:numRef>
          </c:val>
          <c:extLst>
            <c:ext xmlns:c16="http://schemas.microsoft.com/office/drawing/2014/chart" uri="{C3380CC4-5D6E-409C-BE32-E72D297353CC}">
              <c16:uniqueId val="{00000001-BDB9-44CF-A6E6-01C4BFBB695B}"/>
            </c:ext>
          </c:extLst>
        </c:ser>
        <c:dLbls>
          <c:dLblPos val="outEnd"/>
          <c:showLegendKey val="0"/>
          <c:showVal val="1"/>
          <c:showCatName val="0"/>
          <c:showSerName val="0"/>
          <c:showPercent val="0"/>
          <c:showBubbleSize val="0"/>
        </c:dLbls>
        <c:gapWidth val="182"/>
        <c:axId val="646698040"/>
        <c:axId val="646702960"/>
      </c:barChart>
      <c:catAx>
        <c:axId val="646698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702960"/>
        <c:crosses val="autoZero"/>
        <c:auto val="1"/>
        <c:lblAlgn val="ctr"/>
        <c:lblOffset val="100"/>
        <c:noMultiLvlLbl val="0"/>
      </c:catAx>
      <c:valAx>
        <c:axId val="646702960"/>
        <c:scaling>
          <c:orientation val="minMax"/>
          <c:max val="0.8"/>
        </c:scaling>
        <c:delete val="1"/>
        <c:axPos val="b"/>
        <c:numFmt formatCode="0%" sourceLinked="1"/>
        <c:majorTickMark val="none"/>
        <c:minorTickMark val="none"/>
        <c:tickLblPos val="nextTo"/>
        <c:crossAx val="646698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dirty="0"/>
              <a:t>Architects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'[Data Charts.xlsx]Team Engagment'!$B$17</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Engagment'!$A$18:$A$24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Engagment'!$B$18:$B$24</c:f>
              <c:numCache>
                <c:formatCode>0%</c:formatCode>
                <c:ptCount val="7"/>
                <c:pt idx="0">
                  <c:v>3.2258064516129032E-3</c:v>
                </c:pt>
                <c:pt idx="1">
                  <c:v>0</c:v>
                </c:pt>
                <c:pt idx="2">
                  <c:v>9.6774193548387101E-3</c:v>
                </c:pt>
                <c:pt idx="3">
                  <c:v>9.6774193548387101E-3</c:v>
                </c:pt>
                <c:pt idx="4">
                  <c:v>0.18387096774193548</c:v>
                </c:pt>
                <c:pt idx="5">
                  <c:v>0.41612903225806458</c:v>
                </c:pt>
                <c:pt idx="6">
                  <c:v>0.3774193548387097</c:v>
                </c:pt>
              </c:numCache>
            </c:numRef>
          </c:val>
          <c:extLst>
            <c:ext xmlns:c16="http://schemas.microsoft.com/office/drawing/2014/chart" uri="{C3380CC4-5D6E-409C-BE32-E72D297353CC}">
              <c16:uniqueId val="{00000000-6D9A-4D57-B73F-D9EF12808E9C}"/>
            </c:ext>
          </c:extLst>
        </c:ser>
        <c:ser>
          <c:idx val="1"/>
          <c:order val="1"/>
          <c:tx>
            <c:strRef>
              <c:f>'[Data Charts.xlsx]Team Engagment'!$C$17</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Engagment'!$A$18:$A$24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Engagment'!$C$18:$C$24</c:f>
              <c:numCache>
                <c:formatCode>0%</c:formatCode>
                <c:ptCount val="7"/>
                <c:pt idx="0">
                  <c:v>3.2258064516129032E-3</c:v>
                </c:pt>
                <c:pt idx="1">
                  <c:v>0</c:v>
                </c:pt>
                <c:pt idx="2">
                  <c:v>3.2258064516129032E-3</c:v>
                </c:pt>
                <c:pt idx="3">
                  <c:v>3.5483870967741936E-2</c:v>
                </c:pt>
                <c:pt idx="4">
                  <c:v>0.32580645161290323</c:v>
                </c:pt>
                <c:pt idx="5">
                  <c:v>0.37096774193548382</c:v>
                </c:pt>
                <c:pt idx="6">
                  <c:v>0.26129032258064516</c:v>
                </c:pt>
              </c:numCache>
            </c:numRef>
          </c:val>
          <c:extLst>
            <c:ext xmlns:c16="http://schemas.microsoft.com/office/drawing/2014/chart" uri="{C3380CC4-5D6E-409C-BE32-E72D297353CC}">
              <c16:uniqueId val="{00000001-6D9A-4D57-B73F-D9EF12808E9C}"/>
            </c:ext>
          </c:extLst>
        </c:ser>
        <c:dLbls>
          <c:dLblPos val="outEnd"/>
          <c:showLegendKey val="0"/>
          <c:showVal val="1"/>
          <c:showCatName val="0"/>
          <c:showSerName val="0"/>
          <c:showPercent val="0"/>
          <c:showBubbleSize val="0"/>
        </c:dLbls>
        <c:gapWidth val="182"/>
        <c:axId val="541240768"/>
        <c:axId val="541236504"/>
      </c:barChart>
      <c:catAx>
        <c:axId val="541240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541236504"/>
        <c:crosses val="autoZero"/>
        <c:auto val="1"/>
        <c:lblAlgn val="ctr"/>
        <c:lblOffset val="100"/>
        <c:noMultiLvlLbl val="0"/>
      </c:catAx>
      <c:valAx>
        <c:axId val="541236504"/>
        <c:scaling>
          <c:orientation val="minMax"/>
          <c:max val="0.60000000000000009"/>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124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dirty="0"/>
              <a:t>Primary</a:t>
            </a:r>
            <a:r>
              <a:rPr lang="en-US" sz="1200" baseline="0" dirty="0"/>
              <a:t> Consultants</a:t>
            </a:r>
            <a:endParaRPr lang="en-US" sz="1200"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'[Data Charts.xlsx]Team Engagment'!$B$27</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Engagment'!$A$28:$A$34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Engagment'!$B$28:$B$34</c:f>
              <c:numCache>
                <c:formatCode>0%</c:formatCode>
                <c:ptCount val="7"/>
                <c:pt idx="0">
                  <c:v>6.4516129032258064E-3</c:v>
                </c:pt>
                <c:pt idx="1">
                  <c:v>1.2903225806451613E-2</c:v>
                </c:pt>
                <c:pt idx="2">
                  <c:v>4.1935483870967752E-2</c:v>
                </c:pt>
                <c:pt idx="3">
                  <c:v>0.18064516129032257</c:v>
                </c:pt>
                <c:pt idx="4">
                  <c:v>0.43548387096774194</c:v>
                </c:pt>
                <c:pt idx="5">
                  <c:v>0.25806451612903225</c:v>
                </c:pt>
                <c:pt idx="6">
                  <c:v>6.4516129032258063E-2</c:v>
                </c:pt>
              </c:numCache>
            </c:numRef>
          </c:val>
          <c:extLst>
            <c:ext xmlns:c16="http://schemas.microsoft.com/office/drawing/2014/chart" uri="{C3380CC4-5D6E-409C-BE32-E72D297353CC}">
              <c16:uniqueId val="{00000000-8C76-4104-8F11-7A1AA09FB16F}"/>
            </c:ext>
          </c:extLst>
        </c:ser>
        <c:ser>
          <c:idx val="1"/>
          <c:order val="1"/>
          <c:tx>
            <c:strRef>
              <c:f>'[Data Charts.xlsx]Team Engagment'!$C$27</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Engagment'!$A$28:$A$34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Engagment'!$C$28:$C$34</c:f>
              <c:numCache>
                <c:formatCode>0%</c:formatCode>
                <c:ptCount val="7"/>
                <c:pt idx="0">
                  <c:v>3.2258064516129032E-3</c:v>
                </c:pt>
                <c:pt idx="1">
                  <c:v>1.935483870967742E-2</c:v>
                </c:pt>
                <c:pt idx="2">
                  <c:v>0.1</c:v>
                </c:pt>
                <c:pt idx="3">
                  <c:v>0.3193548387096774</c:v>
                </c:pt>
                <c:pt idx="4">
                  <c:v>0.37096774193548382</c:v>
                </c:pt>
                <c:pt idx="5">
                  <c:v>0.12903225806451613</c:v>
                </c:pt>
                <c:pt idx="6">
                  <c:v>5.8064516129032261E-2</c:v>
                </c:pt>
              </c:numCache>
            </c:numRef>
          </c:val>
          <c:extLst>
            <c:ext xmlns:c16="http://schemas.microsoft.com/office/drawing/2014/chart" uri="{C3380CC4-5D6E-409C-BE32-E72D297353CC}">
              <c16:uniqueId val="{00000001-8C76-4104-8F11-7A1AA09FB16F}"/>
            </c:ext>
          </c:extLst>
        </c:ser>
        <c:dLbls>
          <c:dLblPos val="outEnd"/>
          <c:showLegendKey val="0"/>
          <c:showVal val="1"/>
          <c:showCatName val="0"/>
          <c:showSerName val="0"/>
          <c:showPercent val="0"/>
          <c:showBubbleSize val="0"/>
        </c:dLbls>
        <c:gapWidth val="182"/>
        <c:axId val="541240768"/>
        <c:axId val="541236504"/>
      </c:barChart>
      <c:catAx>
        <c:axId val="541240768"/>
        <c:scaling>
          <c:orientation val="minMax"/>
        </c:scaling>
        <c:delete val="1"/>
        <c:axPos val="l"/>
        <c:numFmt formatCode="General" sourceLinked="1"/>
        <c:majorTickMark val="none"/>
        <c:minorTickMark val="none"/>
        <c:tickLblPos val="nextTo"/>
        <c:crossAx val="541236504"/>
        <c:crosses val="autoZero"/>
        <c:auto val="1"/>
        <c:lblAlgn val="ctr"/>
        <c:lblOffset val="100"/>
        <c:noMultiLvlLbl val="0"/>
      </c:catAx>
      <c:valAx>
        <c:axId val="541236504"/>
        <c:scaling>
          <c:orientation val="minMax"/>
          <c:max val="0.60000000000000009"/>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124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dirty="0"/>
              <a:t>GCs/CMs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'[Data Charts.xlsx]Team Engagment'!$B$37</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Engagment'!$A$38:$A$44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Engagment'!$B$38:$B$44</c:f>
              <c:numCache>
                <c:formatCode>0%</c:formatCode>
                <c:ptCount val="7"/>
                <c:pt idx="0">
                  <c:v>0.13225806451612904</c:v>
                </c:pt>
                <c:pt idx="1">
                  <c:v>6.4516129032258063E-2</c:v>
                </c:pt>
                <c:pt idx="2">
                  <c:v>0.18709677419354839</c:v>
                </c:pt>
                <c:pt idx="3">
                  <c:v>0.19354838709677419</c:v>
                </c:pt>
                <c:pt idx="4">
                  <c:v>0.21612903225806451</c:v>
                </c:pt>
                <c:pt idx="5">
                  <c:v>0.12580645161290321</c:v>
                </c:pt>
                <c:pt idx="6">
                  <c:v>8.0645161290322578E-2</c:v>
                </c:pt>
              </c:numCache>
            </c:numRef>
          </c:val>
          <c:extLst>
            <c:ext xmlns:c16="http://schemas.microsoft.com/office/drawing/2014/chart" uri="{C3380CC4-5D6E-409C-BE32-E72D297353CC}">
              <c16:uniqueId val="{00000000-F1C6-436D-92EF-AEF6214E2FA6}"/>
            </c:ext>
          </c:extLst>
        </c:ser>
        <c:ser>
          <c:idx val="1"/>
          <c:order val="1"/>
          <c:tx>
            <c:strRef>
              <c:f>'[Data Charts.xlsx]Team Engagment'!$C$37</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Engagment'!$A$38:$A$44</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Engagment'!$C$38:$C$44</c:f>
              <c:numCache>
                <c:formatCode>0%</c:formatCode>
                <c:ptCount val="7"/>
                <c:pt idx="0">
                  <c:v>0.33225806451612905</c:v>
                </c:pt>
                <c:pt idx="1">
                  <c:v>0.15161290322580645</c:v>
                </c:pt>
                <c:pt idx="2">
                  <c:v>0.19032258064516128</c:v>
                </c:pt>
                <c:pt idx="3">
                  <c:v>0.13225806451612904</c:v>
                </c:pt>
                <c:pt idx="4">
                  <c:v>9.3548387096774197E-2</c:v>
                </c:pt>
                <c:pt idx="5">
                  <c:v>7.4193548387096769E-2</c:v>
                </c:pt>
                <c:pt idx="6">
                  <c:v>2.5806451612903226E-2</c:v>
                </c:pt>
              </c:numCache>
            </c:numRef>
          </c:val>
          <c:extLst>
            <c:ext xmlns:c16="http://schemas.microsoft.com/office/drawing/2014/chart" uri="{C3380CC4-5D6E-409C-BE32-E72D297353CC}">
              <c16:uniqueId val="{00000001-F1C6-436D-92EF-AEF6214E2FA6}"/>
            </c:ext>
          </c:extLst>
        </c:ser>
        <c:dLbls>
          <c:dLblPos val="outEnd"/>
          <c:showLegendKey val="0"/>
          <c:showVal val="1"/>
          <c:showCatName val="0"/>
          <c:showSerName val="0"/>
          <c:showPercent val="0"/>
          <c:showBubbleSize val="0"/>
        </c:dLbls>
        <c:gapWidth val="182"/>
        <c:axId val="541240768"/>
        <c:axId val="541236504"/>
      </c:barChart>
      <c:catAx>
        <c:axId val="541240768"/>
        <c:scaling>
          <c:orientation val="minMax"/>
        </c:scaling>
        <c:delete val="1"/>
        <c:axPos val="l"/>
        <c:numFmt formatCode="General" sourceLinked="1"/>
        <c:majorTickMark val="out"/>
        <c:minorTickMark val="none"/>
        <c:tickLblPos val="nextTo"/>
        <c:crossAx val="541236504"/>
        <c:crosses val="autoZero"/>
        <c:auto val="1"/>
        <c:lblAlgn val="ctr"/>
        <c:lblOffset val="100"/>
        <c:noMultiLvlLbl val="0"/>
      </c:catAx>
      <c:valAx>
        <c:axId val="541236504"/>
        <c:scaling>
          <c:orientation val="minMax"/>
          <c:max val="0.60000000000000009"/>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124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dirty="0"/>
              <a:t>Key Trade Contractors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'[Data Charts.xlsx]Team Engagment'!$B$48</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Engagment'!$A$49:$A$55</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Engagment'!$B$49:$B$55</c:f>
              <c:numCache>
                <c:formatCode>0%</c:formatCode>
                <c:ptCount val="7"/>
                <c:pt idx="0">
                  <c:v>0.2870967741935484</c:v>
                </c:pt>
                <c:pt idx="1">
                  <c:v>0.21935483870967742</c:v>
                </c:pt>
                <c:pt idx="2">
                  <c:v>0.22258064516129031</c:v>
                </c:pt>
                <c:pt idx="3">
                  <c:v>0.14193548387096774</c:v>
                </c:pt>
                <c:pt idx="4">
                  <c:v>8.7096774193548387E-2</c:v>
                </c:pt>
                <c:pt idx="5">
                  <c:v>2.5806451612903226E-2</c:v>
                </c:pt>
                <c:pt idx="6">
                  <c:v>1.6129032258064516E-2</c:v>
                </c:pt>
              </c:numCache>
            </c:numRef>
          </c:val>
          <c:extLst>
            <c:ext xmlns:c16="http://schemas.microsoft.com/office/drawing/2014/chart" uri="{C3380CC4-5D6E-409C-BE32-E72D297353CC}">
              <c16:uniqueId val="{00000000-BBA8-4AB4-B798-587DEF1817E8}"/>
            </c:ext>
          </c:extLst>
        </c:ser>
        <c:ser>
          <c:idx val="1"/>
          <c:order val="1"/>
          <c:tx>
            <c:strRef>
              <c:f>'[Data Charts.xlsx]Team Engagment'!$C$48</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Charts.xlsx]Team Engagment'!$A$49:$A$55</c:f>
              <c:strCache>
                <c:ptCount val="7"/>
                <c:pt idx="0">
                  <c:v>End of construction documents or later (100% CD)</c:v>
                </c:pt>
                <c:pt idx="1">
                  <c:v>During construction documents (60-90%)</c:v>
                </c:pt>
                <c:pt idx="2">
                  <c:v>During design development (30-60%)</c:v>
                </c:pt>
                <c:pt idx="3">
                  <c:v>During schematic design (15-30%)</c:v>
                </c:pt>
                <c:pt idx="4">
                  <c:v>During conceptualization (0-15% design)</c:v>
                </c:pt>
                <c:pt idx="5">
                  <c:v>Business case validation (pre-design)</c:v>
                </c:pt>
                <c:pt idx="6">
                  <c:v>Pre-business case</c:v>
                </c:pt>
              </c:strCache>
            </c:strRef>
          </c:cat>
          <c:val>
            <c:numRef>
              <c:f>'[Data Charts.xlsx]Team Engagment'!$C$49:$C$55</c:f>
              <c:numCache>
                <c:formatCode>0%</c:formatCode>
                <c:ptCount val="7"/>
                <c:pt idx="0">
                  <c:v>0.54516129032258065</c:v>
                </c:pt>
                <c:pt idx="1">
                  <c:v>0.21612903225806451</c:v>
                </c:pt>
                <c:pt idx="2">
                  <c:v>0.13870967741935483</c:v>
                </c:pt>
                <c:pt idx="3">
                  <c:v>6.1290322580645158E-2</c:v>
                </c:pt>
                <c:pt idx="4">
                  <c:v>2.5806451612903226E-2</c:v>
                </c:pt>
                <c:pt idx="5">
                  <c:v>9.6774193548387101E-3</c:v>
                </c:pt>
                <c:pt idx="6">
                  <c:v>3.2258064516129032E-3</c:v>
                </c:pt>
              </c:numCache>
            </c:numRef>
          </c:val>
          <c:extLst>
            <c:ext xmlns:c16="http://schemas.microsoft.com/office/drawing/2014/chart" uri="{C3380CC4-5D6E-409C-BE32-E72D297353CC}">
              <c16:uniqueId val="{00000001-BBA8-4AB4-B798-587DEF1817E8}"/>
            </c:ext>
          </c:extLst>
        </c:ser>
        <c:dLbls>
          <c:dLblPos val="outEnd"/>
          <c:showLegendKey val="0"/>
          <c:showVal val="1"/>
          <c:showCatName val="0"/>
          <c:showSerName val="0"/>
          <c:showPercent val="0"/>
          <c:showBubbleSize val="0"/>
        </c:dLbls>
        <c:gapWidth val="182"/>
        <c:axId val="541240768"/>
        <c:axId val="541236504"/>
      </c:barChart>
      <c:catAx>
        <c:axId val="541240768"/>
        <c:scaling>
          <c:orientation val="minMax"/>
        </c:scaling>
        <c:delete val="1"/>
        <c:axPos val="l"/>
        <c:numFmt formatCode="General" sourceLinked="1"/>
        <c:majorTickMark val="none"/>
        <c:minorTickMark val="none"/>
        <c:tickLblPos val="nextTo"/>
        <c:crossAx val="541236504"/>
        <c:crosses val="autoZero"/>
        <c:auto val="1"/>
        <c:lblAlgn val="ctr"/>
        <c:lblOffset val="100"/>
        <c:noMultiLvlLbl val="0"/>
      </c:catAx>
      <c:valAx>
        <c:axId val="541236504"/>
        <c:scaling>
          <c:orientation val="minMax"/>
          <c:max val="0.60000000000000009"/>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124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Best Projects</a:t>
            </a:r>
          </a:p>
        </c:rich>
      </c:tx>
      <c:layout>
        <c:manualLayout>
          <c:xMode val="edge"/>
          <c:yMode val="edge"/>
          <c:x val="0.34708053060220745"/>
          <c:y val="3.827751196172248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0208595524309623E-2"/>
          <c:y val="3.8915470494417868E-2"/>
          <c:w val="0.95958280895138071"/>
          <c:h val="0.7548636803174722"/>
        </c:manualLayout>
      </c:layout>
      <c:barChart>
        <c:barDir val="col"/>
        <c:grouping val="stacked"/>
        <c:varyColors val="0"/>
        <c:ser>
          <c:idx val="0"/>
          <c:order val="0"/>
          <c:tx>
            <c:strRef>
              <c:f>'Owner Engagement (4)'!$A$4</c:f>
              <c:strCache>
                <c:ptCount val="1"/>
                <c:pt idx="0">
                  <c:v>None of these</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(4)'!$B$3:$G$3</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(4)'!$B$4:$G$4</c:f>
              <c:numCache>
                <c:formatCode>0%</c:formatCode>
                <c:ptCount val="6"/>
                <c:pt idx="0">
                  <c:v>9.6774193548387101E-3</c:v>
                </c:pt>
                <c:pt idx="1">
                  <c:v>5.4838709677419356E-2</c:v>
                </c:pt>
                <c:pt idx="2">
                  <c:v>6.7741935483870974E-2</c:v>
                </c:pt>
                <c:pt idx="3">
                  <c:v>2.5806451612903226E-2</c:v>
                </c:pt>
                <c:pt idx="4">
                  <c:v>1.6129032258064516E-2</c:v>
                </c:pt>
                <c:pt idx="5">
                  <c:v>5.8064516129032261E-2</c:v>
                </c:pt>
              </c:numCache>
            </c:numRef>
          </c:val>
          <c:extLst>
            <c:ext xmlns:c16="http://schemas.microsoft.com/office/drawing/2014/chart" uri="{C3380CC4-5D6E-409C-BE32-E72D297353CC}">
              <c16:uniqueId val="{00000000-36DE-4086-B2BE-24B52BF39DDC}"/>
            </c:ext>
          </c:extLst>
        </c:ser>
        <c:ser>
          <c:idx val="1"/>
          <c:order val="1"/>
          <c:tx>
            <c:strRef>
              <c:f>'Owner Engagement (4)'!$A$5</c:f>
              <c:strCache>
                <c:ptCount val="1"/>
                <c:pt idx="0">
                  <c:v>Construction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(4)'!$B$3:$G$3</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(4)'!$B$5:$G$5</c:f>
              <c:numCache>
                <c:formatCode>0%</c:formatCode>
                <c:ptCount val="6"/>
                <c:pt idx="0">
                  <c:v>0.20645161290322581</c:v>
                </c:pt>
                <c:pt idx="1">
                  <c:v>0.13870967741935483</c:v>
                </c:pt>
                <c:pt idx="2">
                  <c:v>0.48064516129032259</c:v>
                </c:pt>
                <c:pt idx="3">
                  <c:v>0.4258064516129032</c:v>
                </c:pt>
                <c:pt idx="4">
                  <c:v>0.37096774193548382</c:v>
                </c:pt>
                <c:pt idx="5">
                  <c:v>0.44193548387096776</c:v>
                </c:pt>
              </c:numCache>
            </c:numRef>
          </c:val>
          <c:extLst>
            <c:ext xmlns:c16="http://schemas.microsoft.com/office/drawing/2014/chart" uri="{C3380CC4-5D6E-409C-BE32-E72D297353CC}">
              <c16:uniqueId val="{00000001-36DE-4086-B2BE-24B52BF39DDC}"/>
            </c:ext>
          </c:extLst>
        </c:ser>
        <c:ser>
          <c:idx val="2"/>
          <c:order val="2"/>
          <c:tx>
            <c:strRef>
              <c:f>'Owner Engagement (4)'!$A$6</c:f>
              <c:strCache>
                <c:ptCount val="1"/>
                <c:pt idx="0">
                  <c:v>Design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(4)'!$B$3:$G$3</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(4)'!$B$6:$G$6</c:f>
              <c:numCache>
                <c:formatCode>0%</c:formatCode>
                <c:ptCount val="6"/>
                <c:pt idx="0">
                  <c:v>0.30645161290322581</c:v>
                </c:pt>
                <c:pt idx="1">
                  <c:v>0.57741935483870965</c:v>
                </c:pt>
                <c:pt idx="2">
                  <c:v>0.44838709677419353</c:v>
                </c:pt>
                <c:pt idx="3">
                  <c:v>0.69032258064516128</c:v>
                </c:pt>
                <c:pt idx="4">
                  <c:v>0.75806451612903236</c:v>
                </c:pt>
                <c:pt idx="5">
                  <c:v>0.56774193548387097</c:v>
                </c:pt>
              </c:numCache>
            </c:numRef>
          </c:val>
          <c:extLst>
            <c:ext xmlns:c16="http://schemas.microsoft.com/office/drawing/2014/chart" uri="{C3380CC4-5D6E-409C-BE32-E72D297353CC}">
              <c16:uniqueId val="{00000002-36DE-4086-B2BE-24B52BF39DDC}"/>
            </c:ext>
          </c:extLst>
        </c:ser>
        <c:ser>
          <c:idx val="3"/>
          <c:order val="3"/>
          <c:tx>
            <c:strRef>
              <c:f>'Owner Engagement (4)'!$A$7</c:f>
              <c:strCache>
                <c:ptCount val="1"/>
                <c:pt idx="0">
                  <c:v>Concept</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(4)'!$B$3:$G$3</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(4)'!$B$7:$G$7</c:f>
              <c:numCache>
                <c:formatCode>0%</c:formatCode>
                <c:ptCount val="6"/>
                <c:pt idx="0">
                  <c:v>0.95483870967741935</c:v>
                </c:pt>
                <c:pt idx="1">
                  <c:v>0.50645161290322582</c:v>
                </c:pt>
                <c:pt idx="2">
                  <c:v>0.17419354838709677</c:v>
                </c:pt>
                <c:pt idx="3">
                  <c:v>8.3870967741935504E-2</c:v>
                </c:pt>
                <c:pt idx="4">
                  <c:v>8.7096774193548387E-2</c:v>
                </c:pt>
                <c:pt idx="5">
                  <c:v>0.28387096774193549</c:v>
                </c:pt>
              </c:numCache>
            </c:numRef>
          </c:val>
          <c:extLst>
            <c:ext xmlns:c16="http://schemas.microsoft.com/office/drawing/2014/chart" uri="{C3380CC4-5D6E-409C-BE32-E72D297353CC}">
              <c16:uniqueId val="{00000003-36DE-4086-B2BE-24B52BF39DDC}"/>
            </c:ext>
          </c:extLst>
        </c:ser>
        <c:dLbls>
          <c:dLblPos val="ctr"/>
          <c:showLegendKey val="0"/>
          <c:showVal val="1"/>
          <c:showCatName val="0"/>
          <c:showSerName val="0"/>
          <c:showPercent val="0"/>
          <c:showBubbleSize val="0"/>
        </c:dLbls>
        <c:gapWidth val="150"/>
        <c:overlap val="100"/>
        <c:axId val="460072912"/>
        <c:axId val="460073240"/>
      </c:barChart>
      <c:catAx>
        <c:axId val="4600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0073240"/>
        <c:crosses val="autoZero"/>
        <c:auto val="1"/>
        <c:lblAlgn val="ctr"/>
        <c:lblOffset val="100"/>
        <c:noMultiLvlLbl val="0"/>
      </c:catAx>
      <c:valAx>
        <c:axId val="460073240"/>
        <c:scaling>
          <c:orientation val="minMax"/>
        </c:scaling>
        <c:delete val="1"/>
        <c:axPos val="l"/>
        <c:numFmt formatCode="0%" sourceLinked="1"/>
        <c:majorTickMark val="out"/>
        <c:minorTickMark val="none"/>
        <c:tickLblPos val="nextTo"/>
        <c:crossAx val="460072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Typical Projects</a:t>
            </a:r>
          </a:p>
        </c:rich>
      </c:tx>
      <c:layout>
        <c:manualLayout>
          <c:xMode val="edge"/>
          <c:yMode val="edge"/>
          <c:x val="0.40975995133013787"/>
          <c:y val="0.30098363161010566"/>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189710474701134"/>
          <c:y val="0.24082377876753547"/>
          <c:w val="0.84038193055259225"/>
          <c:h val="0.61528237479227998"/>
        </c:manualLayout>
      </c:layout>
      <c:barChart>
        <c:barDir val="col"/>
        <c:grouping val="stacked"/>
        <c:varyColors val="0"/>
        <c:ser>
          <c:idx val="0"/>
          <c:order val="0"/>
          <c:tx>
            <c:strRef>
              <c:f>'Owner Engagement (4)'!$A$11</c:f>
              <c:strCache>
                <c:ptCount val="1"/>
                <c:pt idx="0">
                  <c:v>None of these</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(4)'!$B$10:$G$10</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(4)'!$B$11:$G$11</c:f>
              <c:numCache>
                <c:formatCode>0%</c:formatCode>
                <c:ptCount val="6"/>
                <c:pt idx="0">
                  <c:v>1.6129032258064516E-2</c:v>
                </c:pt>
                <c:pt idx="1">
                  <c:v>0.10967741935483871</c:v>
                </c:pt>
                <c:pt idx="2">
                  <c:v>6.1290322580645158E-2</c:v>
                </c:pt>
                <c:pt idx="3">
                  <c:v>4.8387096774193547E-2</c:v>
                </c:pt>
                <c:pt idx="4">
                  <c:v>3.5483870967741936E-2</c:v>
                </c:pt>
                <c:pt idx="5">
                  <c:v>0.12580645161290321</c:v>
                </c:pt>
              </c:numCache>
            </c:numRef>
          </c:val>
          <c:extLst>
            <c:ext xmlns:c16="http://schemas.microsoft.com/office/drawing/2014/chart" uri="{C3380CC4-5D6E-409C-BE32-E72D297353CC}">
              <c16:uniqueId val="{00000000-8010-4D30-A2DE-80563A695292}"/>
            </c:ext>
          </c:extLst>
        </c:ser>
        <c:ser>
          <c:idx val="1"/>
          <c:order val="1"/>
          <c:tx>
            <c:strRef>
              <c:f>'Owner Engagement (4)'!$A$12</c:f>
              <c:strCache>
                <c:ptCount val="1"/>
                <c:pt idx="0">
                  <c:v>Construction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(4)'!$B$10:$G$10</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(4)'!$B$12:$G$12</c:f>
              <c:numCache>
                <c:formatCode>0%</c:formatCode>
                <c:ptCount val="6"/>
                <c:pt idx="0">
                  <c:v>0.19354838709677419</c:v>
                </c:pt>
                <c:pt idx="1">
                  <c:v>0.15161290322580645</c:v>
                </c:pt>
                <c:pt idx="2">
                  <c:v>0.62903225806451613</c:v>
                </c:pt>
                <c:pt idx="3">
                  <c:v>0.6064516129032258</c:v>
                </c:pt>
                <c:pt idx="4">
                  <c:v>0.47741935483870968</c:v>
                </c:pt>
                <c:pt idx="5">
                  <c:v>0.47419354838709682</c:v>
                </c:pt>
              </c:numCache>
            </c:numRef>
          </c:val>
          <c:extLst>
            <c:ext xmlns:c16="http://schemas.microsoft.com/office/drawing/2014/chart" uri="{C3380CC4-5D6E-409C-BE32-E72D297353CC}">
              <c16:uniqueId val="{00000001-8010-4D30-A2DE-80563A695292}"/>
            </c:ext>
          </c:extLst>
        </c:ser>
        <c:ser>
          <c:idx val="2"/>
          <c:order val="2"/>
          <c:tx>
            <c:strRef>
              <c:f>'Owner Engagement (4)'!$A$13</c:f>
              <c:strCache>
                <c:ptCount val="1"/>
                <c:pt idx="0">
                  <c:v>Design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(4)'!$B$10:$G$10</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(4)'!$B$13:$G$13</c:f>
              <c:numCache>
                <c:formatCode>0%</c:formatCode>
                <c:ptCount val="6"/>
                <c:pt idx="0">
                  <c:v>0.37096774193548382</c:v>
                </c:pt>
                <c:pt idx="1">
                  <c:v>0.61612903225806448</c:v>
                </c:pt>
                <c:pt idx="2">
                  <c:v>0.32903225806451614</c:v>
                </c:pt>
                <c:pt idx="3">
                  <c:v>0.48064516129032259</c:v>
                </c:pt>
                <c:pt idx="4">
                  <c:v>0.62903225806451613</c:v>
                </c:pt>
                <c:pt idx="5">
                  <c:v>0.48709677419354841</c:v>
                </c:pt>
              </c:numCache>
            </c:numRef>
          </c:val>
          <c:extLst>
            <c:ext xmlns:c16="http://schemas.microsoft.com/office/drawing/2014/chart" uri="{C3380CC4-5D6E-409C-BE32-E72D297353CC}">
              <c16:uniqueId val="{00000002-8010-4D30-A2DE-80563A695292}"/>
            </c:ext>
          </c:extLst>
        </c:ser>
        <c:ser>
          <c:idx val="3"/>
          <c:order val="3"/>
          <c:tx>
            <c:strRef>
              <c:f>'Owner Engagement (4)'!$A$14</c:f>
              <c:strCache>
                <c:ptCount val="1"/>
                <c:pt idx="0">
                  <c:v>Concept</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'Owner Engagement (4)'!$B$10:$G$10</c:f>
              <c:strCache>
                <c:ptCount val="6"/>
                <c:pt idx="0">
                  <c:v>Leadership</c:v>
                </c:pt>
                <c:pt idx="1">
                  <c:v>End Users</c:v>
                </c:pt>
                <c:pt idx="2">
                  <c:v>Procurement</c:v>
                </c:pt>
                <c:pt idx="3">
                  <c:v>Furniture, Fixtures and Equipment</c:v>
                </c:pt>
                <c:pt idx="4">
                  <c:v>Low Voltage Systems</c:v>
                </c:pt>
                <c:pt idx="5">
                  <c:v>Facilities Management</c:v>
                </c:pt>
              </c:strCache>
            </c:strRef>
          </c:cat>
          <c:val>
            <c:numRef>
              <c:f>'Owner Engagement (4)'!$B$14:$G$14</c:f>
              <c:numCache>
                <c:formatCode>0%</c:formatCode>
                <c:ptCount val="6"/>
                <c:pt idx="0">
                  <c:v>0.81612903225806444</c:v>
                </c:pt>
                <c:pt idx="1">
                  <c:v>0.2870967741935484</c:v>
                </c:pt>
                <c:pt idx="2">
                  <c:v>9.6774193548387094E-2</c:v>
                </c:pt>
                <c:pt idx="3">
                  <c:v>4.1935483870967752E-2</c:v>
                </c:pt>
                <c:pt idx="4">
                  <c:v>3.870967741935484E-2</c:v>
                </c:pt>
                <c:pt idx="5">
                  <c:v>0.16451612903225807</c:v>
                </c:pt>
              </c:numCache>
            </c:numRef>
          </c:val>
          <c:extLst>
            <c:ext xmlns:c16="http://schemas.microsoft.com/office/drawing/2014/chart" uri="{C3380CC4-5D6E-409C-BE32-E72D297353CC}">
              <c16:uniqueId val="{00000003-8010-4D30-A2DE-80563A695292}"/>
            </c:ext>
          </c:extLst>
        </c:ser>
        <c:dLbls>
          <c:dLblPos val="ctr"/>
          <c:showLegendKey val="0"/>
          <c:showVal val="1"/>
          <c:showCatName val="0"/>
          <c:showSerName val="0"/>
          <c:showPercent val="0"/>
          <c:showBubbleSize val="0"/>
        </c:dLbls>
        <c:gapWidth val="150"/>
        <c:overlap val="100"/>
        <c:axId val="615155384"/>
        <c:axId val="615160960"/>
      </c:barChart>
      <c:catAx>
        <c:axId val="615155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160960"/>
        <c:crosses val="autoZero"/>
        <c:auto val="1"/>
        <c:lblAlgn val="ctr"/>
        <c:lblOffset val="100"/>
        <c:noMultiLvlLbl val="0"/>
      </c:catAx>
      <c:valAx>
        <c:axId val="615160960"/>
        <c:scaling>
          <c:orientation val="minMax"/>
          <c:max val="1.6"/>
        </c:scaling>
        <c:delete val="1"/>
        <c:axPos val="l"/>
        <c:numFmt formatCode="0%" sourceLinked="1"/>
        <c:majorTickMark val="none"/>
        <c:minorTickMark val="none"/>
        <c:tickLblPos val="nextTo"/>
        <c:crossAx val="615155384"/>
        <c:crosses val="autoZero"/>
        <c:crossBetween val="between"/>
      </c:valAx>
      <c:spPr>
        <a:noFill/>
        <a:ln>
          <a:noFill/>
        </a:ln>
        <a:effectLst/>
      </c:spPr>
    </c:plotArea>
    <c:legend>
      <c:legendPos val="l"/>
      <c:layout>
        <c:manualLayout>
          <c:xMode val="edge"/>
          <c:yMode val="edge"/>
          <c:x val="9.6659807456707953E-3"/>
          <c:y val="7.5981523334953658E-4"/>
          <c:w val="0.11451015930094409"/>
          <c:h val="0.3196061407662603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TeamDynamicsSummary!$B$4</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TeamDynamicsSummary!$A$5:$A$8</c:f>
              <c:strCache>
                <c:ptCount val="4"/>
                <c:pt idx="0">
                  <c:v>Perception of Team Chemistry</c:v>
                </c:pt>
                <c:pt idx="1">
                  <c:v>Integration of Project Team Members</c:v>
                </c:pt>
                <c:pt idx="2">
                  <c:v>Commitment to Project Goals</c:v>
                </c:pt>
                <c:pt idx="3">
                  <c:v>Timeliness of Decision Making</c:v>
                </c:pt>
              </c:strCache>
            </c:strRef>
          </c:cat>
          <c:val>
            <c:numRef>
              <c:f>TeamDynamicsSummary!$B$5:$B$8</c:f>
              <c:numCache>
                <c:formatCode>0%</c:formatCode>
                <c:ptCount val="4"/>
                <c:pt idx="0">
                  <c:v>0.16</c:v>
                </c:pt>
                <c:pt idx="1">
                  <c:v>0.16</c:v>
                </c:pt>
                <c:pt idx="2">
                  <c:v>0.14000000000000001</c:v>
                </c:pt>
                <c:pt idx="3">
                  <c:v>0.12</c:v>
                </c:pt>
              </c:numCache>
            </c:numRef>
          </c:val>
          <c:extLst>
            <c:ext xmlns:c16="http://schemas.microsoft.com/office/drawing/2014/chart" uri="{C3380CC4-5D6E-409C-BE32-E72D297353CC}">
              <c16:uniqueId val="{00000000-67DE-4951-B6DA-046D44C3DD49}"/>
            </c:ext>
          </c:extLst>
        </c:ser>
        <c:ser>
          <c:idx val="1"/>
          <c:order val="1"/>
          <c:tx>
            <c:strRef>
              <c:f>TeamDynamicsSummary!$C$4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TeamDynamicsSummary!$A$5:$A$8</c:f>
              <c:strCache>
                <c:ptCount val="4"/>
                <c:pt idx="0">
                  <c:v>Perception of Team Chemistry</c:v>
                </c:pt>
                <c:pt idx="1">
                  <c:v>Integration of Project Team Members</c:v>
                </c:pt>
                <c:pt idx="2">
                  <c:v>Commitment to Project Goals</c:v>
                </c:pt>
                <c:pt idx="3">
                  <c:v>Timeliness of Decision Making</c:v>
                </c:pt>
              </c:strCache>
            </c:strRef>
          </c:cat>
          <c:val>
            <c:numRef>
              <c:f>TeamDynamicsSummary!$C$5:$C$8</c:f>
              <c:numCache>
                <c:formatCode>0%</c:formatCode>
                <c:ptCount val="4"/>
                <c:pt idx="0">
                  <c:v>0.57999999999999996</c:v>
                </c:pt>
                <c:pt idx="1">
                  <c:v>0.54</c:v>
                </c:pt>
                <c:pt idx="2">
                  <c:v>0.47</c:v>
                </c:pt>
                <c:pt idx="3">
                  <c:v>0.28999999999999998</c:v>
                </c:pt>
              </c:numCache>
            </c:numRef>
          </c:val>
          <c:extLst>
            <c:ext xmlns:c16="http://schemas.microsoft.com/office/drawing/2014/chart" uri="{C3380CC4-5D6E-409C-BE32-E72D297353CC}">
              <c16:uniqueId val="{00000001-67DE-4951-B6DA-046D44C3DD49}"/>
            </c:ext>
          </c:extLst>
        </c:ser>
        <c:dLbls>
          <c:dLblPos val="outEnd"/>
          <c:showLegendKey val="0"/>
          <c:showVal val="1"/>
          <c:showCatName val="0"/>
          <c:showSerName val="0"/>
          <c:showPercent val="0"/>
          <c:showBubbleSize val="0"/>
        </c:dLbls>
        <c:gapWidth val="219"/>
        <c:overlap val="-27"/>
        <c:axId val="627543840"/>
        <c:axId val="627537280"/>
      </c:barChart>
      <c:catAx>
        <c:axId val="627543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7537280"/>
        <c:crosses val="autoZero"/>
        <c:auto val="1"/>
        <c:lblAlgn val="ctr"/>
        <c:lblOffset val="100"/>
        <c:noMultiLvlLbl val="0"/>
      </c:catAx>
      <c:valAx>
        <c:axId val="627537280"/>
        <c:scaling>
          <c:orientation val="minMax"/>
        </c:scaling>
        <c:delete val="1"/>
        <c:axPos val="l"/>
        <c:numFmt formatCode="0%" sourceLinked="1"/>
        <c:majorTickMark val="none"/>
        <c:minorTickMark val="none"/>
        <c:tickLblPos val="nextTo"/>
        <c:crossAx val="627543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Typical</c:v>
                </c:pt>
              </c:strCache>
            </c:strRef>
          </c:tx>
          <c:spPr>
            <a:solidFill>
              <a:srgbClr val="84C6B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Construction Management at Risk</c:v>
                </c:pt>
                <c:pt idx="1">
                  <c:v>Design-bid-build </c:v>
                </c:pt>
                <c:pt idx="2">
                  <c:v>Design-build based on initial design</c:v>
                </c:pt>
                <c:pt idx="3">
                  <c:v>Design-build/EPC/Turnkey based on program/requirements</c:v>
                </c:pt>
                <c:pt idx="4">
                  <c:v>Integrated project delivery (multi-party agreement)</c:v>
                </c:pt>
                <c:pt idx="5">
                  <c:v>Other </c:v>
                </c:pt>
              </c:strCache>
            </c:strRef>
          </c:cat>
          <c:val>
            <c:numRef>
              <c:f>Sheet1!$B$2:$B$7</c:f>
              <c:numCache>
                <c:formatCode>0%</c:formatCode>
                <c:ptCount val="6"/>
                <c:pt idx="0">
                  <c:v>0.38</c:v>
                </c:pt>
                <c:pt idx="1">
                  <c:v>0.41</c:v>
                </c:pt>
                <c:pt idx="2">
                  <c:v>0.09</c:v>
                </c:pt>
                <c:pt idx="3">
                  <c:v>0.05</c:v>
                </c:pt>
                <c:pt idx="4">
                  <c:v>0.01</c:v>
                </c:pt>
                <c:pt idx="5">
                  <c:v>0.06</c:v>
                </c:pt>
              </c:numCache>
            </c:numRef>
          </c:val>
          <c:extLst>
            <c:ext xmlns:c16="http://schemas.microsoft.com/office/drawing/2014/chart" uri="{C3380CC4-5D6E-409C-BE32-E72D297353CC}">
              <c16:uniqueId val="{00000000-7C3E-4206-9462-E32A77481651}"/>
            </c:ext>
          </c:extLst>
        </c:ser>
        <c:ser>
          <c:idx val="1"/>
          <c:order val="1"/>
          <c:tx>
            <c:strRef>
              <c:f>Sheet1!$C$1</c:f>
              <c:strCache>
                <c:ptCount val="1"/>
                <c:pt idx="0">
                  <c:v>Best Performing</c:v>
                </c:pt>
              </c:strCache>
            </c:strRef>
          </c:tx>
          <c:spPr>
            <a:solidFill>
              <a:srgbClr val="1A6B7F"/>
            </a:solidFill>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Construction Management at Risk</c:v>
                </c:pt>
                <c:pt idx="1">
                  <c:v>Design-bid-build </c:v>
                </c:pt>
                <c:pt idx="2">
                  <c:v>Design-build based on initial design</c:v>
                </c:pt>
                <c:pt idx="3">
                  <c:v>Design-build/EPC/Turnkey based on program/requirements</c:v>
                </c:pt>
                <c:pt idx="4">
                  <c:v>Integrated project delivery (multi-party agreement)</c:v>
                </c:pt>
                <c:pt idx="5">
                  <c:v>Other </c:v>
                </c:pt>
              </c:strCache>
            </c:strRef>
          </c:cat>
          <c:val>
            <c:numRef>
              <c:f>Sheet1!$C$2:$C$7</c:f>
              <c:numCache>
                <c:formatCode>0%</c:formatCode>
                <c:ptCount val="6"/>
                <c:pt idx="0">
                  <c:v>0.31</c:v>
                </c:pt>
                <c:pt idx="1">
                  <c:v>0.11</c:v>
                </c:pt>
                <c:pt idx="2">
                  <c:v>0.11</c:v>
                </c:pt>
                <c:pt idx="3">
                  <c:v>0.12</c:v>
                </c:pt>
                <c:pt idx="4">
                  <c:v>0.22</c:v>
                </c:pt>
                <c:pt idx="5">
                  <c:v>0.12</c:v>
                </c:pt>
              </c:numCache>
            </c:numRef>
          </c:val>
          <c:extLst>
            <c:ext xmlns:c16="http://schemas.microsoft.com/office/drawing/2014/chart" uri="{C3380CC4-5D6E-409C-BE32-E72D297353CC}">
              <c16:uniqueId val="{00000001-7C3E-4206-9462-E32A77481651}"/>
            </c:ext>
          </c:extLst>
        </c:ser>
        <c:dLbls>
          <c:showLegendKey val="0"/>
          <c:showVal val="0"/>
          <c:showCatName val="0"/>
          <c:showSerName val="0"/>
          <c:showPercent val="0"/>
          <c:showBubbleSize val="0"/>
        </c:dLbls>
        <c:gapWidth val="150"/>
        <c:axId val="201549312"/>
        <c:axId val="201550848"/>
      </c:barChart>
      <c:catAx>
        <c:axId val="201549312"/>
        <c:scaling>
          <c:orientation val="maxMin"/>
        </c:scaling>
        <c:delete val="0"/>
        <c:axPos val="l"/>
        <c:numFmt formatCode="General" sourceLinked="0"/>
        <c:majorTickMark val="out"/>
        <c:minorTickMark val="none"/>
        <c:tickLblPos val="nextTo"/>
        <c:txPr>
          <a:bodyPr/>
          <a:lstStyle/>
          <a:p>
            <a:pPr>
              <a:defRPr sz="1000"/>
            </a:pPr>
            <a:endParaRPr lang="en-US"/>
          </a:p>
        </c:txPr>
        <c:crossAx val="201550848"/>
        <c:crosses val="autoZero"/>
        <c:auto val="1"/>
        <c:lblAlgn val="ctr"/>
        <c:lblOffset val="100"/>
        <c:noMultiLvlLbl val="0"/>
      </c:catAx>
      <c:valAx>
        <c:axId val="201550848"/>
        <c:scaling>
          <c:orientation val="minMax"/>
          <c:max val="0.70000000000000007"/>
        </c:scaling>
        <c:delete val="1"/>
        <c:axPos val="t"/>
        <c:numFmt formatCode="0%" sourceLinked="1"/>
        <c:majorTickMark val="out"/>
        <c:minorTickMark val="none"/>
        <c:tickLblPos val="nextTo"/>
        <c:crossAx val="201549312"/>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'Delivery Method'!$B$8</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'Delivery Method'!$A$9:$A$14</c:f>
              <c:strCache>
                <c:ptCount val="6"/>
                <c:pt idx="0">
                  <c:v>Other </c:v>
                </c:pt>
                <c:pt idx="1">
                  <c:v>Integrated project delivery (multi-party agreement)</c:v>
                </c:pt>
                <c:pt idx="2">
                  <c:v>Design-build/EPC/Turnkey based on program/requirements</c:v>
                </c:pt>
                <c:pt idx="3">
                  <c:v>Design-build based on initial design/bridging documents</c:v>
                </c:pt>
                <c:pt idx="4">
                  <c:v>Design-bid-build</c:v>
                </c:pt>
                <c:pt idx="5">
                  <c:v>Construction Management at Risk</c:v>
                </c:pt>
              </c:strCache>
            </c:strRef>
          </c:cat>
          <c:val>
            <c:numRef>
              <c:f>'Delivery Method'!$B$9:$B$14</c:f>
              <c:numCache>
                <c:formatCode>0%</c:formatCode>
                <c:ptCount val="6"/>
                <c:pt idx="0">
                  <c:v>6.4516129032258063E-2</c:v>
                </c:pt>
                <c:pt idx="1">
                  <c:v>0.13870967741935483</c:v>
                </c:pt>
                <c:pt idx="2">
                  <c:v>6.4516129032258063E-2</c:v>
                </c:pt>
                <c:pt idx="3">
                  <c:v>0.10967741935483871</c:v>
                </c:pt>
                <c:pt idx="4">
                  <c:v>0.30967741935483872</c:v>
                </c:pt>
                <c:pt idx="5">
                  <c:v>0.31290322580645163</c:v>
                </c:pt>
              </c:numCache>
            </c:numRef>
          </c:val>
          <c:extLst>
            <c:ext xmlns:c16="http://schemas.microsoft.com/office/drawing/2014/chart" uri="{C3380CC4-5D6E-409C-BE32-E72D297353CC}">
              <c16:uniqueId val="{00000000-B09C-4FA3-8AEF-C7C6A29AD98B}"/>
            </c:ext>
          </c:extLst>
        </c:ser>
        <c:ser>
          <c:idx val="1"/>
          <c:order val="1"/>
          <c:tx>
            <c:strRef>
              <c:f>'Delivery Method'!$C$8</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'Delivery Method'!$A$9:$A$14</c:f>
              <c:strCache>
                <c:ptCount val="6"/>
                <c:pt idx="0">
                  <c:v>Other </c:v>
                </c:pt>
                <c:pt idx="1">
                  <c:v>Integrated project delivery (multi-party agreement)</c:v>
                </c:pt>
                <c:pt idx="2">
                  <c:v>Design-build/EPC/Turnkey based on program/requirements</c:v>
                </c:pt>
                <c:pt idx="3">
                  <c:v>Design-build based on initial design/bridging documents</c:v>
                </c:pt>
                <c:pt idx="4">
                  <c:v>Design-bid-build</c:v>
                </c:pt>
                <c:pt idx="5">
                  <c:v>Construction Management at Risk</c:v>
                </c:pt>
              </c:strCache>
            </c:strRef>
          </c:cat>
          <c:val>
            <c:numRef>
              <c:f>'Delivery Method'!$C$9:$C$14</c:f>
              <c:numCache>
                <c:formatCode>0%</c:formatCode>
                <c:ptCount val="6"/>
                <c:pt idx="0">
                  <c:v>5.1612903225806452E-2</c:v>
                </c:pt>
                <c:pt idx="1">
                  <c:v>5.4838709677419356E-2</c:v>
                </c:pt>
                <c:pt idx="2">
                  <c:v>3.2258064516129031E-2</c:v>
                </c:pt>
                <c:pt idx="3">
                  <c:v>5.1612903225806452E-2</c:v>
                </c:pt>
                <c:pt idx="4">
                  <c:v>0.58709677419354833</c:v>
                </c:pt>
                <c:pt idx="5">
                  <c:v>0.22258064516129031</c:v>
                </c:pt>
              </c:numCache>
            </c:numRef>
          </c:val>
          <c:extLst>
            <c:ext xmlns:c16="http://schemas.microsoft.com/office/drawing/2014/chart" uri="{C3380CC4-5D6E-409C-BE32-E72D297353CC}">
              <c16:uniqueId val="{00000001-B09C-4FA3-8AEF-C7C6A29AD98B}"/>
            </c:ext>
          </c:extLst>
        </c:ser>
        <c:dLbls>
          <c:dLblPos val="outEnd"/>
          <c:showLegendKey val="0"/>
          <c:showVal val="1"/>
          <c:showCatName val="0"/>
          <c:showSerName val="0"/>
          <c:showPercent val="0"/>
          <c:showBubbleSize val="0"/>
        </c:dLbls>
        <c:gapWidth val="182"/>
        <c:axId val="652001088"/>
        <c:axId val="652002072"/>
      </c:barChart>
      <c:catAx>
        <c:axId val="652001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2002072"/>
        <c:crosses val="autoZero"/>
        <c:auto val="1"/>
        <c:lblAlgn val="ctr"/>
        <c:lblOffset val="100"/>
        <c:noMultiLvlLbl val="0"/>
      </c:catAx>
      <c:valAx>
        <c:axId val="652002072"/>
        <c:scaling>
          <c:orientation val="minMax"/>
        </c:scaling>
        <c:delete val="1"/>
        <c:axPos val="b"/>
        <c:numFmt formatCode="0%" sourceLinked="1"/>
        <c:majorTickMark val="none"/>
        <c:minorTickMark val="none"/>
        <c:tickLblPos val="nextTo"/>
        <c:crossAx val="652001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22789129545891"/>
          <c:y val="3.562176165803109E-2"/>
          <c:w val="0.40596741397875075"/>
          <c:h val="0.9643782383419689"/>
        </c:manualLayout>
      </c:layout>
      <c:barChart>
        <c:barDir val="bar"/>
        <c:grouping val="clustered"/>
        <c:varyColors val="0"/>
        <c:ser>
          <c:idx val="0"/>
          <c:order val="0"/>
          <c:tx>
            <c:strRef>
              <c:f>Conceptual!$F$2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Conceptual!$E$3:$E$9</c:f>
              <c:strCache>
                <c:ptCount val="7"/>
                <c:pt idx="0">
                  <c:v>None of the above</c:v>
                </c:pt>
                <c:pt idx="1">
                  <c:v>Explicit customer description of all requirements that must be satisfied for the Owner to feel that they received exactly what was wanted (Project Conditions of Satisfaction)</c:v>
                </c:pt>
                <c:pt idx="2">
                  <c:v>Created sets of alternative solutions to parts of the solution to achieve project goals, which were kept open until the last responsible moment(s) to find the best combination that solves the problem as a whole (Set based Design)</c:v>
                </c:pt>
                <c:pt idx="3">
                  <c:v>Created charter that captured abstract goals</c:v>
                </c:pt>
                <c:pt idx="4">
                  <c:v>Diverse group tested concept design against project goals and constraints (e.g., schedule and budget) to sign off on recommendation (validation)</c:v>
                </c:pt>
                <c:pt idx="5">
                  <c:v>Performed direct observation and visual mapping of current and desired state</c:v>
                </c:pt>
                <c:pt idx="6">
                  <c:v>Visioning workshop based on industry best practices</c:v>
                </c:pt>
              </c:strCache>
            </c:strRef>
          </c:cat>
          <c:val>
            <c:numRef>
              <c:f>Conceptual!$F$3:$F$9</c:f>
              <c:numCache>
                <c:formatCode>0%</c:formatCode>
                <c:ptCount val="7"/>
                <c:pt idx="0">
                  <c:v>0.1064516129032258</c:v>
                </c:pt>
                <c:pt idx="1">
                  <c:v>0.60322580645161294</c:v>
                </c:pt>
                <c:pt idx="2">
                  <c:v>0.65483870967741931</c:v>
                </c:pt>
                <c:pt idx="3">
                  <c:v>0.44193548387096776</c:v>
                </c:pt>
                <c:pt idx="4">
                  <c:v>0.56451612903225812</c:v>
                </c:pt>
                <c:pt idx="5">
                  <c:v>0.532258064516129</c:v>
                </c:pt>
                <c:pt idx="6">
                  <c:v>0.68709677419354842</c:v>
                </c:pt>
              </c:numCache>
            </c:numRef>
          </c:val>
          <c:extLst>
            <c:ext xmlns:c16="http://schemas.microsoft.com/office/drawing/2014/chart" uri="{C3380CC4-5D6E-409C-BE32-E72D297353CC}">
              <c16:uniqueId val="{00000000-4E25-4514-9683-22A9EA985DE5}"/>
            </c:ext>
          </c:extLst>
        </c:ser>
        <c:ser>
          <c:idx val="1"/>
          <c:order val="1"/>
          <c:tx>
            <c:strRef>
              <c:f>Conceptual!$G$2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Conceptual!$E$3:$E$9</c:f>
              <c:strCache>
                <c:ptCount val="7"/>
                <c:pt idx="0">
                  <c:v>None of the above</c:v>
                </c:pt>
                <c:pt idx="1">
                  <c:v>Explicit customer description of all requirements that must be satisfied for the Owner to feel that they received exactly what was wanted (Project Conditions of Satisfaction)</c:v>
                </c:pt>
                <c:pt idx="2">
                  <c:v>Created sets of alternative solutions to parts of the solution to achieve project goals, which were kept open until the last responsible moment(s) to find the best combination that solves the problem as a whole (Set based Design)</c:v>
                </c:pt>
                <c:pt idx="3">
                  <c:v>Created charter that captured abstract goals</c:v>
                </c:pt>
                <c:pt idx="4">
                  <c:v>Diverse group tested concept design against project goals and constraints (e.g., schedule and budget) to sign off on recommendation (validation)</c:v>
                </c:pt>
                <c:pt idx="5">
                  <c:v>Performed direct observation and visual mapping of current and desired state</c:v>
                </c:pt>
                <c:pt idx="6">
                  <c:v>Visioning workshop based on industry best practices</c:v>
                </c:pt>
              </c:strCache>
            </c:strRef>
          </c:cat>
          <c:val>
            <c:numRef>
              <c:f>Conceptual!$G$3:$G$9</c:f>
              <c:numCache>
                <c:formatCode>0%</c:formatCode>
                <c:ptCount val="7"/>
                <c:pt idx="0">
                  <c:v>0.22258064516129031</c:v>
                </c:pt>
                <c:pt idx="1">
                  <c:v>0.42258064516129035</c:v>
                </c:pt>
                <c:pt idx="2">
                  <c:v>0.45806451612903226</c:v>
                </c:pt>
                <c:pt idx="3">
                  <c:v>0.21935483870967742</c:v>
                </c:pt>
                <c:pt idx="4">
                  <c:v>0.3193548387096774</c:v>
                </c:pt>
                <c:pt idx="5">
                  <c:v>0.27419354838709675</c:v>
                </c:pt>
                <c:pt idx="6">
                  <c:v>0.32903225806451614</c:v>
                </c:pt>
              </c:numCache>
            </c:numRef>
          </c:val>
          <c:extLst>
            <c:ext xmlns:c16="http://schemas.microsoft.com/office/drawing/2014/chart" uri="{C3380CC4-5D6E-409C-BE32-E72D297353CC}">
              <c16:uniqueId val="{00000001-4E25-4514-9683-22A9EA985DE5}"/>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418075376778249"/>
          <c:y val="3.6030952057942517E-2"/>
          <c:w val="0.42792622852122797"/>
          <c:h val="0.96069350684588073"/>
        </c:manualLayout>
      </c:layout>
      <c:barChart>
        <c:barDir val="bar"/>
        <c:grouping val="clustered"/>
        <c:varyColors val="0"/>
        <c:ser>
          <c:idx val="0"/>
          <c:order val="0"/>
          <c:tx>
            <c:strRef>
              <c:f>'Design Phase'!$G$2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'Design Phase'!$F$3:$F$9</c:f>
              <c:strCache>
                <c:ptCount val="7"/>
                <c:pt idx="0">
                  <c:v>Construction was released only after issuance of issued-for-construction (IFC) documents</c:v>
                </c:pt>
                <c:pt idx="1">
                  <c:v>None of the above</c:v>
                </c:pt>
                <c:pt idx="2">
                  <c:v>Design developed in packages, which are reviewed for cost and constructability</c:v>
                </c:pt>
                <c:pt idx="3">
                  <c:v>Construction was released in small packages based on design intent and team risk analysis</c:v>
                </c:pt>
                <c:pt idx="4">
                  <c:v>Offline work by design team pitched to users in multiple cycles</c:v>
                </c:pt>
                <c:pt idx="5">
                  <c:v>Design developed by user groups in a real time unified process</c:v>
                </c:pt>
                <c:pt idx="6">
                  <c:v>Design informed by continuous review and validation of cost, schedule and design, tightly coupled with customer value (target value design)</c:v>
                </c:pt>
              </c:strCache>
            </c:strRef>
          </c:cat>
          <c:val>
            <c:numRef>
              <c:f>'Design Phase'!$G$3:$G$9</c:f>
              <c:numCache>
                <c:formatCode>0%</c:formatCode>
                <c:ptCount val="7"/>
                <c:pt idx="0">
                  <c:v>0.54193548387096779</c:v>
                </c:pt>
                <c:pt idx="1">
                  <c:v>2.5806451612903226E-2</c:v>
                </c:pt>
                <c:pt idx="2">
                  <c:v>0.75806451612903236</c:v>
                </c:pt>
                <c:pt idx="3">
                  <c:v>0.32580645161290323</c:v>
                </c:pt>
                <c:pt idx="4">
                  <c:v>0.53870967741935483</c:v>
                </c:pt>
                <c:pt idx="5">
                  <c:v>0.39354838709677425</c:v>
                </c:pt>
                <c:pt idx="6">
                  <c:v>0.71290322580645149</c:v>
                </c:pt>
              </c:numCache>
            </c:numRef>
          </c:val>
          <c:extLst>
            <c:ext xmlns:c16="http://schemas.microsoft.com/office/drawing/2014/chart" uri="{C3380CC4-5D6E-409C-BE32-E72D297353CC}">
              <c16:uniqueId val="{00000000-E3F8-40BE-9607-47E47D022218}"/>
            </c:ext>
          </c:extLst>
        </c:ser>
        <c:ser>
          <c:idx val="1"/>
          <c:order val="1"/>
          <c:tx>
            <c:strRef>
              <c:f>'Design Phase'!$H$2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'Design Phase'!$F$3:$F$9</c:f>
              <c:strCache>
                <c:ptCount val="7"/>
                <c:pt idx="0">
                  <c:v>Construction was released only after issuance of issued-for-construction (IFC) documents</c:v>
                </c:pt>
                <c:pt idx="1">
                  <c:v>None of the above</c:v>
                </c:pt>
                <c:pt idx="2">
                  <c:v>Design developed in packages, which are reviewed for cost and constructability</c:v>
                </c:pt>
                <c:pt idx="3">
                  <c:v>Construction was released in small packages based on design intent and team risk analysis</c:v>
                </c:pt>
                <c:pt idx="4">
                  <c:v>Offline work by design team pitched to users in multiple cycles</c:v>
                </c:pt>
                <c:pt idx="5">
                  <c:v>Design developed by user groups in a real time unified process</c:v>
                </c:pt>
                <c:pt idx="6">
                  <c:v>Design informed by continuous review and validation of cost, schedule and design, tightly coupled with customer value (target value design)</c:v>
                </c:pt>
              </c:strCache>
            </c:strRef>
          </c:cat>
          <c:val>
            <c:numRef>
              <c:f>'Design Phase'!$H$3:$H$9</c:f>
              <c:numCache>
                <c:formatCode>0%</c:formatCode>
                <c:ptCount val="7"/>
                <c:pt idx="0">
                  <c:v>0.60967741935483866</c:v>
                </c:pt>
                <c:pt idx="1">
                  <c:v>8.3870967741935504E-2</c:v>
                </c:pt>
                <c:pt idx="2">
                  <c:v>0.65806451612903227</c:v>
                </c:pt>
                <c:pt idx="3">
                  <c:v>0.19354838709677419</c:v>
                </c:pt>
                <c:pt idx="4">
                  <c:v>0.38387096774193546</c:v>
                </c:pt>
                <c:pt idx="5">
                  <c:v>0.19032258064516128</c:v>
                </c:pt>
                <c:pt idx="6">
                  <c:v>0.4096774193548387</c:v>
                </c:pt>
              </c:numCache>
            </c:numRef>
          </c:val>
          <c:extLst>
            <c:ext xmlns:c16="http://schemas.microsoft.com/office/drawing/2014/chart" uri="{C3380CC4-5D6E-409C-BE32-E72D297353CC}">
              <c16:uniqueId val="{00000001-E3F8-40BE-9607-47E47D022218}"/>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328577507837857"/>
          <c:y val="3.5453370443055465E-2"/>
          <c:w val="0.49671422492162132"/>
          <c:h val="0.94843146117373756"/>
        </c:manualLayout>
      </c:layout>
      <c:barChart>
        <c:barDir val="bar"/>
        <c:grouping val="clustered"/>
        <c:varyColors val="0"/>
        <c:ser>
          <c:idx val="0"/>
          <c:order val="0"/>
          <c:tx>
            <c:strRef>
              <c:f>'Const Occupancy Phase'!$F$2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'Const Occupancy Phase'!$E$3:$E$10</c:f>
              <c:strCache>
                <c:ptCount val="8"/>
                <c:pt idx="0">
                  <c:v>None of the above</c:v>
                </c:pt>
                <c:pt idx="1">
                  <c:v>Standard check for performance of contractual duties outlined in the contract related to as-builts, punch list and substantial completion</c:v>
                </c:pt>
                <c:pt idx="2">
                  <c:v>Held Regular OAC meetings focused on reporting out issue identification</c:v>
                </c:pt>
                <c:pt idx="3">
                  <c:v>Ongoing post-occupancy performance retrospective focused on operational and experiential performance</c:v>
                </c:pt>
                <c:pt idx="4">
                  <c:v>Post-occupancy evaluations at regular intervals (e.g.6 months, 11 months) focused on technical work/material performance</c:v>
                </c:pt>
                <c:pt idx="5">
                  <c:v>Collaborative, transparent turn-over in small batches; substantial completion a formality</c:v>
                </c:pt>
                <c:pt idx="6">
                  <c:v>Co-located team conducted visual work planning and problem solving</c:v>
                </c:pt>
                <c:pt idx="7">
                  <c:v>Construction informed by continuous and transparent review of risks and opportunities (budget with path back and value add items)</c:v>
                </c:pt>
              </c:strCache>
            </c:strRef>
          </c:cat>
          <c:val>
            <c:numRef>
              <c:f>'Const Occupancy Phase'!$F$3:$F$10</c:f>
              <c:numCache>
                <c:formatCode>0%</c:formatCode>
                <c:ptCount val="8"/>
                <c:pt idx="0">
                  <c:v>3.5483870967741936E-2</c:v>
                </c:pt>
                <c:pt idx="1">
                  <c:v>0.68387096774193556</c:v>
                </c:pt>
                <c:pt idx="2">
                  <c:v>0.82258064516129037</c:v>
                </c:pt>
                <c:pt idx="3">
                  <c:v>0.24516129032258063</c:v>
                </c:pt>
                <c:pt idx="4">
                  <c:v>0.38709677419354838</c:v>
                </c:pt>
                <c:pt idx="5">
                  <c:v>0.40322580645161288</c:v>
                </c:pt>
                <c:pt idx="6">
                  <c:v>0.42903225806451606</c:v>
                </c:pt>
                <c:pt idx="7">
                  <c:v>0.52258064516129032</c:v>
                </c:pt>
              </c:numCache>
            </c:numRef>
          </c:val>
          <c:extLst>
            <c:ext xmlns:c16="http://schemas.microsoft.com/office/drawing/2014/chart" uri="{C3380CC4-5D6E-409C-BE32-E72D297353CC}">
              <c16:uniqueId val="{00000000-299D-46E3-8B53-7A3CB4B5C51F}"/>
            </c:ext>
          </c:extLst>
        </c:ser>
        <c:ser>
          <c:idx val="1"/>
          <c:order val="1"/>
          <c:tx>
            <c:strRef>
              <c:f>'Const Occupancy Phase'!$G$2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'Const Occupancy Phase'!$E$3:$E$10</c:f>
              <c:strCache>
                <c:ptCount val="8"/>
                <c:pt idx="0">
                  <c:v>None of the above</c:v>
                </c:pt>
                <c:pt idx="1">
                  <c:v>Standard check for performance of contractual duties outlined in the contract related to as-builts, punch list and substantial completion</c:v>
                </c:pt>
                <c:pt idx="2">
                  <c:v>Held Regular OAC meetings focused on reporting out issue identification</c:v>
                </c:pt>
                <c:pt idx="3">
                  <c:v>Ongoing post-occupancy performance retrospective focused on operational and experiential performance</c:v>
                </c:pt>
                <c:pt idx="4">
                  <c:v>Post-occupancy evaluations at regular intervals (e.g.6 months, 11 months) focused on technical work/material performance</c:v>
                </c:pt>
                <c:pt idx="5">
                  <c:v>Collaborative, transparent turn-over in small batches; substantial completion a formality</c:v>
                </c:pt>
                <c:pt idx="6">
                  <c:v>Co-located team conducted visual work planning and problem solving</c:v>
                </c:pt>
                <c:pt idx="7">
                  <c:v>Construction informed by continuous and transparent review of risks and opportunities (budget with path back and value add items)</c:v>
                </c:pt>
              </c:strCache>
            </c:strRef>
          </c:cat>
          <c:val>
            <c:numRef>
              <c:f>'Const Occupancy Phase'!$G$3:$G$10</c:f>
              <c:numCache>
                <c:formatCode>0%</c:formatCode>
                <c:ptCount val="8"/>
                <c:pt idx="0">
                  <c:v>6.4516129032258063E-2</c:v>
                </c:pt>
                <c:pt idx="1">
                  <c:v>0.64838709677419359</c:v>
                </c:pt>
                <c:pt idx="2">
                  <c:v>0.76129032258064511</c:v>
                </c:pt>
                <c:pt idx="3">
                  <c:v>0.1</c:v>
                </c:pt>
                <c:pt idx="4">
                  <c:v>0.22580645161290319</c:v>
                </c:pt>
                <c:pt idx="5">
                  <c:v>0.22580645161290319</c:v>
                </c:pt>
                <c:pt idx="6">
                  <c:v>0.17741935483870969</c:v>
                </c:pt>
                <c:pt idx="7">
                  <c:v>0.24838709677419357</c:v>
                </c:pt>
              </c:numCache>
            </c:numRef>
          </c:val>
          <c:extLst>
            <c:ext xmlns:c16="http://schemas.microsoft.com/office/drawing/2014/chart" uri="{C3380CC4-5D6E-409C-BE32-E72D297353CC}">
              <c16:uniqueId val="{00000001-299D-46E3-8B53-7A3CB4B5C51F}"/>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339658456433997"/>
          <c:y val="3.7800677056937237E-2"/>
          <c:w val="0.52500597154713446"/>
          <c:h val="0.94688390696653302"/>
        </c:manualLayout>
      </c:layout>
      <c:barChart>
        <c:barDir val="bar"/>
        <c:grouping val="clustered"/>
        <c:varyColors val="0"/>
        <c:ser>
          <c:idx val="0"/>
          <c:order val="0"/>
          <c:tx>
            <c:strRef>
              <c:f>'Quality Mgmt'!$F$2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'Quality Mgmt'!$E$3:$E$9</c:f>
              <c:strCache>
                <c:ptCount val="7"/>
                <c:pt idx="0">
                  <c:v>None of the above</c:v>
                </c:pt>
                <c:pt idx="1">
                  <c:v>Use of standard in-process quality checklists</c:v>
                </c:pt>
                <c:pt idx="2">
                  <c:v>Tracking of quality issues during construction (compliance/punch list)</c:v>
                </c:pt>
                <c:pt idx="3">
                  <c:v>Design informed by material cut sheets from contracted trade partners/vendors</c:v>
                </c:pt>
                <c:pt idx="4">
                  <c:v>Use of multi-trade prefabrication/modularization</c:v>
                </c:pt>
                <c:pt idx="5">
                  <c:v>Early prototyping (virtual or cardboard) to engage end users</c:v>
                </c:pt>
                <c:pt idx="6">
                  <c:v>First run studies/mockups of distinct features/typical components</c:v>
                </c:pt>
              </c:strCache>
            </c:strRef>
          </c:cat>
          <c:val>
            <c:numRef>
              <c:f>'Quality Mgmt'!$F$3:$F$9</c:f>
              <c:numCache>
                <c:formatCode>0%</c:formatCode>
                <c:ptCount val="7"/>
                <c:pt idx="0">
                  <c:v>3.2258064516129031E-2</c:v>
                </c:pt>
                <c:pt idx="1">
                  <c:v>0.5741935483870968</c:v>
                </c:pt>
                <c:pt idx="2">
                  <c:v>0.82580645161290323</c:v>
                </c:pt>
                <c:pt idx="3">
                  <c:v>0.68709677419354842</c:v>
                </c:pt>
                <c:pt idx="4">
                  <c:v>0.33870967741935482</c:v>
                </c:pt>
                <c:pt idx="5">
                  <c:v>0.47419354838709682</c:v>
                </c:pt>
                <c:pt idx="6">
                  <c:v>0.63548387096774195</c:v>
                </c:pt>
              </c:numCache>
            </c:numRef>
          </c:val>
          <c:extLst>
            <c:ext xmlns:c16="http://schemas.microsoft.com/office/drawing/2014/chart" uri="{C3380CC4-5D6E-409C-BE32-E72D297353CC}">
              <c16:uniqueId val="{00000000-73DF-4D0E-BC22-DE4DD26DD50E}"/>
            </c:ext>
          </c:extLst>
        </c:ser>
        <c:ser>
          <c:idx val="1"/>
          <c:order val="1"/>
          <c:tx>
            <c:strRef>
              <c:f>'Quality Mgmt'!$G$2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'Quality Mgmt'!$E$3:$E$9</c:f>
              <c:strCache>
                <c:ptCount val="7"/>
                <c:pt idx="0">
                  <c:v>None of the above</c:v>
                </c:pt>
                <c:pt idx="1">
                  <c:v>Use of standard in-process quality checklists</c:v>
                </c:pt>
                <c:pt idx="2">
                  <c:v>Tracking of quality issues during construction (compliance/punch list)</c:v>
                </c:pt>
                <c:pt idx="3">
                  <c:v>Design informed by material cut sheets from contracted trade partners/vendors</c:v>
                </c:pt>
                <c:pt idx="4">
                  <c:v>Use of multi-trade prefabrication/modularization</c:v>
                </c:pt>
                <c:pt idx="5">
                  <c:v>Early prototyping (virtual or cardboard) to engage end users</c:v>
                </c:pt>
                <c:pt idx="6">
                  <c:v>First run studies/mockups of distinct features/typical components</c:v>
                </c:pt>
              </c:strCache>
            </c:strRef>
          </c:cat>
          <c:val>
            <c:numRef>
              <c:f>'Quality Mgmt'!$G$3:$G$9</c:f>
              <c:numCache>
                <c:formatCode>0%</c:formatCode>
                <c:ptCount val="7"/>
                <c:pt idx="0">
                  <c:v>6.7741935483870974E-2</c:v>
                </c:pt>
                <c:pt idx="1">
                  <c:v>0.54516129032258065</c:v>
                </c:pt>
                <c:pt idx="2">
                  <c:v>0.75806451612903236</c:v>
                </c:pt>
                <c:pt idx="3">
                  <c:v>0.58387096774193548</c:v>
                </c:pt>
                <c:pt idx="4">
                  <c:v>0.16129032258064516</c:v>
                </c:pt>
                <c:pt idx="5">
                  <c:v>0.21935483870967742</c:v>
                </c:pt>
                <c:pt idx="6">
                  <c:v>0.32580645161290323</c:v>
                </c:pt>
              </c:numCache>
            </c:numRef>
          </c:val>
          <c:extLst>
            <c:ext xmlns:c16="http://schemas.microsoft.com/office/drawing/2014/chart" uri="{C3380CC4-5D6E-409C-BE32-E72D297353CC}">
              <c16:uniqueId val="{00000001-73DF-4D0E-BC22-DE4DD26DD50E}"/>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673971835605368"/>
          <c:y val="3.6323320715941229E-2"/>
          <c:w val="0.48836270599564069"/>
          <c:h val="0.96037455921897319"/>
        </c:manualLayout>
      </c:layout>
      <c:barChart>
        <c:barDir val="bar"/>
        <c:grouping val="clustered"/>
        <c:varyColors val="0"/>
        <c:ser>
          <c:idx val="0"/>
          <c:order val="0"/>
          <c:tx>
            <c:strRef>
              <c:f>'Budget Control'!$F$2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'Budget Control'!$E$3:$E$11</c:f>
              <c:strCache>
                <c:ptCount val="9"/>
                <c:pt idx="0">
                  <c:v>None of the above</c:v>
                </c:pt>
                <c:pt idx="1">
                  <c:v>Ad-hoc budget estimating before end of design phase deliverable</c:v>
                </c:pt>
                <c:pt idx="2">
                  <c:v>Design to budget approach based on space or program requirements</c:v>
                </c:pt>
                <c:pt idx="3">
                  <c:v>Value engineering used to realign estimates with budget after each major phase of design (SD, DD, CD)</c:v>
                </c:pt>
                <c:pt idx="4">
                  <c:v>Budget estimates conducted at major phases of design (SD, DD, CD)</c:v>
                </c:pt>
                <c:pt idx="5">
                  <c:v>Initial budget and contingency established using benchmarking and historical data</c:v>
                </c:pt>
                <c:pt idx="6">
                  <c:v>Total ownership cost analysis</c:v>
                </c:pt>
                <c:pt idx="7">
                  <c:v>Development of a cost-model, based on benchmarking and the project values definition, which is segregated into major systems or building elements (target costing/target value design)</c:v>
                </c:pt>
                <c:pt idx="8">
                  <c:v>Regular conceptual/ continuous budget estimates to select project alternatives during design</c:v>
                </c:pt>
              </c:strCache>
            </c:strRef>
          </c:cat>
          <c:val>
            <c:numRef>
              <c:f>'Budget Control'!$F$3:$F$11</c:f>
              <c:numCache>
                <c:formatCode>0%</c:formatCode>
                <c:ptCount val="9"/>
                <c:pt idx="0">
                  <c:v>1.6129032258064516E-2</c:v>
                </c:pt>
                <c:pt idx="1">
                  <c:v>0.2870967741935484</c:v>
                </c:pt>
                <c:pt idx="2">
                  <c:v>0.64838709677419359</c:v>
                </c:pt>
                <c:pt idx="3">
                  <c:v>0.65483870967741931</c:v>
                </c:pt>
                <c:pt idx="4">
                  <c:v>0.82580645161290323</c:v>
                </c:pt>
                <c:pt idx="5">
                  <c:v>0.74516129032258061</c:v>
                </c:pt>
                <c:pt idx="6">
                  <c:v>0.29677419354838708</c:v>
                </c:pt>
                <c:pt idx="7">
                  <c:v>0.38709677419354838</c:v>
                </c:pt>
                <c:pt idx="8">
                  <c:v>0.52903225806451615</c:v>
                </c:pt>
              </c:numCache>
            </c:numRef>
          </c:val>
          <c:extLst>
            <c:ext xmlns:c16="http://schemas.microsoft.com/office/drawing/2014/chart" uri="{C3380CC4-5D6E-409C-BE32-E72D297353CC}">
              <c16:uniqueId val="{00000000-1C3B-445A-8C3D-931205D2F763}"/>
            </c:ext>
          </c:extLst>
        </c:ser>
        <c:ser>
          <c:idx val="1"/>
          <c:order val="1"/>
          <c:tx>
            <c:strRef>
              <c:f>'Budget Control'!$G$2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'Budget Control'!$E$3:$E$11</c:f>
              <c:strCache>
                <c:ptCount val="9"/>
                <c:pt idx="0">
                  <c:v>None of the above</c:v>
                </c:pt>
                <c:pt idx="1">
                  <c:v>Ad-hoc budget estimating before end of design phase deliverable</c:v>
                </c:pt>
                <c:pt idx="2">
                  <c:v>Design to budget approach based on space or program requirements</c:v>
                </c:pt>
                <c:pt idx="3">
                  <c:v>Value engineering used to realign estimates with budget after each major phase of design (SD, DD, CD)</c:v>
                </c:pt>
                <c:pt idx="4">
                  <c:v>Budget estimates conducted at major phases of design (SD, DD, CD)</c:v>
                </c:pt>
                <c:pt idx="5">
                  <c:v>Initial budget and contingency established using benchmarking and historical data</c:v>
                </c:pt>
                <c:pt idx="6">
                  <c:v>Total ownership cost analysis</c:v>
                </c:pt>
                <c:pt idx="7">
                  <c:v>Development of a cost-model, based on benchmarking and the project values definition, which is segregated into major systems or building elements (target costing/target value design)</c:v>
                </c:pt>
                <c:pt idx="8">
                  <c:v>Regular conceptual/ continuous budget estimates to select project alternatives during design</c:v>
                </c:pt>
              </c:strCache>
            </c:strRef>
          </c:cat>
          <c:val>
            <c:numRef>
              <c:f>'Budget Control'!$G$3:$G$11</c:f>
              <c:numCache>
                <c:formatCode>0%</c:formatCode>
                <c:ptCount val="9"/>
                <c:pt idx="0">
                  <c:v>3.870967741935484E-2</c:v>
                </c:pt>
                <c:pt idx="1">
                  <c:v>0.28387096774193549</c:v>
                </c:pt>
                <c:pt idx="2">
                  <c:v>0.6387096774193548</c:v>
                </c:pt>
                <c:pt idx="3">
                  <c:v>0.6387096774193548</c:v>
                </c:pt>
                <c:pt idx="4">
                  <c:v>0.77419354838709675</c:v>
                </c:pt>
                <c:pt idx="5">
                  <c:v>0.69032258064516128</c:v>
                </c:pt>
                <c:pt idx="6">
                  <c:v>0.12580645161290321</c:v>
                </c:pt>
                <c:pt idx="7">
                  <c:v>0.21612903225806451</c:v>
                </c:pt>
                <c:pt idx="8">
                  <c:v>0.33225806451612905</c:v>
                </c:pt>
              </c:numCache>
            </c:numRef>
          </c:val>
          <c:extLst>
            <c:ext xmlns:c16="http://schemas.microsoft.com/office/drawing/2014/chart" uri="{C3380CC4-5D6E-409C-BE32-E72D297353CC}">
              <c16:uniqueId val="{00000001-1C3B-445A-8C3D-931205D2F763}"/>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11244647050695"/>
          <c:y val="3.7893244125529982E-2"/>
          <c:w val="0.38793309290985878"/>
          <c:h val="0.96210675587447003"/>
        </c:manualLayout>
      </c:layout>
      <c:barChart>
        <c:barDir val="bar"/>
        <c:grouping val="clustered"/>
        <c:varyColors val="0"/>
        <c:ser>
          <c:idx val="0"/>
          <c:order val="0"/>
          <c:tx>
            <c:strRef>
              <c:f>'Schedule Mgmt'!$F$2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'Schedule Mgmt'!$E$3:$E$9</c:f>
              <c:strCache>
                <c:ptCount val="7"/>
                <c:pt idx="0">
                  <c:v>None of the above</c:v>
                </c:pt>
                <c:pt idx="1">
                  <c:v>Design and construction are separate CPM schedules, incrementally published for team review at OAC meetings</c:v>
                </c:pt>
                <c:pt idx="2">
                  <c:v>At the start of the project a conceptual framework for the production system was developed including identifying main project phases, overall supply chain, long lead items and location breakdown structure (Production System Design)</c:v>
                </c:pt>
                <c:pt idx="3">
                  <c:v>Use of a collaborative, commitment-based planning system that integrates key milestones and pull planning, make-ready look ahead planning […] (Last Planner System)</c:v>
                </c:pt>
                <c:pt idx="4">
                  <c:v>Key stakeholders, based on lookahead plan, regularly identified and removed constraints to enable work to be done (Make Ready Planning &amp; Constraint Analysis)</c:v>
                </c:pt>
                <c:pt idx="5">
                  <c:v>Key stakeholders defined a list of tasks/activities (promises) to be completed within a specified week that was used to measure how well the planning system worked (PPC) and root cause analysis (Weekly Work Planning &amp; Learning)</c:v>
                </c:pt>
                <c:pt idx="6">
                  <c:v>Key stakeholders defined project milestones and developed plans for specific phase using pull technique to determinehandoffs based on needs of downstream customer (Master Scheduling &amp; Phase Planning)</c:v>
                </c:pt>
              </c:strCache>
            </c:strRef>
          </c:cat>
          <c:val>
            <c:numRef>
              <c:f>'Schedule Mgmt'!$F$3:$F$9</c:f>
              <c:numCache>
                <c:formatCode>0%</c:formatCode>
                <c:ptCount val="7"/>
                <c:pt idx="0">
                  <c:v>9.6774193548387094E-2</c:v>
                </c:pt>
                <c:pt idx="1">
                  <c:v>0.52258064516129032</c:v>
                </c:pt>
                <c:pt idx="2">
                  <c:v>0.47096774193548385</c:v>
                </c:pt>
                <c:pt idx="3">
                  <c:v>0.32903225806451614</c:v>
                </c:pt>
                <c:pt idx="4">
                  <c:v>0.38064516129032255</c:v>
                </c:pt>
                <c:pt idx="5">
                  <c:v>0.39677419354838711</c:v>
                </c:pt>
                <c:pt idx="6">
                  <c:v>0.58064516129032262</c:v>
                </c:pt>
              </c:numCache>
            </c:numRef>
          </c:val>
          <c:extLst>
            <c:ext xmlns:c16="http://schemas.microsoft.com/office/drawing/2014/chart" uri="{C3380CC4-5D6E-409C-BE32-E72D297353CC}">
              <c16:uniqueId val="{00000000-08D5-446F-BA0E-6178704335AF}"/>
            </c:ext>
          </c:extLst>
        </c:ser>
        <c:ser>
          <c:idx val="1"/>
          <c:order val="1"/>
          <c:tx>
            <c:strRef>
              <c:f>'Schedule Mgmt'!$G$2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'Schedule Mgmt'!$E$3:$E$9</c:f>
              <c:strCache>
                <c:ptCount val="7"/>
                <c:pt idx="0">
                  <c:v>None of the above</c:v>
                </c:pt>
                <c:pt idx="1">
                  <c:v>Design and construction are separate CPM schedules, incrementally published for team review at OAC meetings</c:v>
                </c:pt>
                <c:pt idx="2">
                  <c:v>At the start of the project a conceptual framework for the production system was developed including identifying main project phases, overall supply chain, long lead items and location breakdown structure (Production System Design)</c:v>
                </c:pt>
                <c:pt idx="3">
                  <c:v>Use of a collaborative, commitment-based planning system that integrates key milestones and pull planning, make-ready look ahead planning […] (Last Planner System)</c:v>
                </c:pt>
                <c:pt idx="4">
                  <c:v>Key stakeholders, based on lookahead plan, regularly identified and removed constraints to enable work to be done (Make Ready Planning &amp; Constraint Analysis)</c:v>
                </c:pt>
                <c:pt idx="5">
                  <c:v>Key stakeholders defined a list of tasks/activities (promises) to be completed within a specified week that was used to measure how well the planning system worked (PPC) and root cause analysis (Weekly Work Planning &amp; Learning)</c:v>
                </c:pt>
                <c:pt idx="6">
                  <c:v>Key stakeholders defined project milestones and developed plans for specific phase using pull technique to determinehandoffs based on needs of downstream customer (Master Scheduling &amp; Phase Planning)</c:v>
                </c:pt>
              </c:strCache>
            </c:strRef>
          </c:cat>
          <c:val>
            <c:numRef>
              <c:f>'Schedule Mgmt'!$G$3:$G$9</c:f>
              <c:numCache>
                <c:formatCode>0%</c:formatCode>
                <c:ptCount val="7"/>
                <c:pt idx="0">
                  <c:v>0.15806451612903225</c:v>
                </c:pt>
                <c:pt idx="1">
                  <c:v>0.51290322580645165</c:v>
                </c:pt>
                <c:pt idx="2">
                  <c:v>0.3032258064516129</c:v>
                </c:pt>
                <c:pt idx="3">
                  <c:v>0.15806451612903225</c:v>
                </c:pt>
                <c:pt idx="4">
                  <c:v>0.20645161290322581</c:v>
                </c:pt>
                <c:pt idx="5">
                  <c:v>0.19677419354838713</c:v>
                </c:pt>
                <c:pt idx="6">
                  <c:v>0.34838709677419355</c:v>
                </c:pt>
              </c:numCache>
            </c:numRef>
          </c:val>
          <c:extLst>
            <c:ext xmlns:c16="http://schemas.microsoft.com/office/drawing/2014/chart" uri="{C3380CC4-5D6E-409C-BE32-E72D297353CC}">
              <c16:uniqueId val="{00000001-08D5-446F-BA0E-6178704335AF}"/>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22020582935056"/>
          <c:y val="3.6057893955721322E-2"/>
          <c:w val="0.43109102845394126"/>
          <c:h val="0.92788421208855731"/>
        </c:manualLayout>
      </c:layout>
      <c:barChart>
        <c:barDir val="bar"/>
        <c:grouping val="clustered"/>
        <c:varyColors val="0"/>
        <c:ser>
          <c:idx val="0"/>
          <c:order val="0"/>
          <c:tx>
            <c:strRef>
              <c:f>'Info Mgmt'!$F$2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'Info Mgmt'!$E$3:$E$12</c:f>
              <c:strCache>
                <c:ptCount val="10"/>
                <c:pt idx="0">
                  <c:v>None of the above</c:v>
                </c:pt>
                <c:pt idx="1">
                  <c:v>Electronic information exchange (paperless project)</c:v>
                </c:pt>
                <c:pt idx="2">
                  <c:v>BIM 4D &amp; site logistic planning</c:v>
                </c:pt>
                <c:pt idx="3">
                  <c:v>Social collaboration/knowledge sharing-platforms regularly used by majority of project stakeholders</c:v>
                </c:pt>
                <c:pt idx="4">
                  <c:v>BIM model based estimating</c:v>
                </c:pt>
                <c:pt idx="5">
                  <c:v>Unified BIM design model</c:v>
                </c:pt>
                <c:pt idx="6">
                  <c:v>BIM execution planning by team</c:v>
                </c:pt>
                <c:pt idx="7">
                  <c:v>BIM model/electronic O&amp;Ms turned over to facility management</c:v>
                </c:pt>
                <c:pt idx="8">
                  <c:v>BIM used for layout/fabrication by trade partners</c:v>
                </c:pt>
                <c:pt idx="9">
                  <c:v>Design and construction BIM models used together for 3D coordination/clash detection</c:v>
                </c:pt>
              </c:strCache>
            </c:strRef>
          </c:cat>
          <c:val>
            <c:numRef>
              <c:f>'Info Mgmt'!$F$3:$F$12</c:f>
              <c:numCache>
                <c:formatCode>0%</c:formatCode>
                <c:ptCount val="10"/>
                <c:pt idx="0">
                  <c:v>4.8387096774193547E-2</c:v>
                </c:pt>
                <c:pt idx="1">
                  <c:v>0.75806451612903236</c:v>
                </c:pt>
                <c:pt idx="2">
                  <c:v>0.18064516129032257</c:v>
                </c:pt>
                <c:pt idx="3">
                  <c:v>0.33548387096774201</c:v>
                </c:pt>
                <c:pt idx="4">
                  <c:v>0.29032258064516131</c:v>
                </c:pt>
                <c:pt idx="5">
                  <c:v>0.53870967741935483</c:v>
                </c:pt>
                <c:pt idx="6">
                  <c:v>0.67419354838709677</c:v>
                </c:pt>
                <c:pt idx="7">
                  <c:v>0.37419354838709679</c:v>
                </c:pt>
                <c:pt idx="8">
                  <c:v>0.4258064516129032</c:v>
                </c:pt>
                <c:pt idx="9">
                  <c:v>0.60322580645161294</c:v>
                </c:pt>
              </c:numCache>
            </c:numRef>
          </c:val>
          <c:extLst>
            <c:ext xmlns:c16="http://schemas.microsoft.com/office/drawing/2014/chart" uri="{C3380CC4-5D6E-409C-BE32-E72D297353CC}">
              <c16:uniqueId val="{00000000-43A2-4E8D-9890-D7985E07AA78}"/>
            </c:ext>
          </c:extLst>
        </c:ser>
        <c:ser>
          <c:idx val="1"/>
          <c:order val="1"/>
          <c:tx>
            <c:strRef>
              <c:f>'Info Mgmt'!$G$2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'Info Mgmt'!$E$3:$E$12</c:f>
              <c:strCache>
                <c:ptCount val="10"/>
                <c:pt idx="0">
                  <c:v>None of the above</c:v>
                </c:pt>
                <c:pt idx="1">
                  <c:v>Electronic information exchange (paperless project)</c:v>
                </c:pt>
                <c:pt idx="2">
                  <c:v>BIM 4D &amp; site logistic planning</c:v>
                </c:pt>
                <c:pt idx="3">
                  <c:v>Social collaboration/knowledge sharing-platforms regularly used by majority of project stakeholders</c:v>
                </c:pt>
                <c:pt idx="4">
                  <c:v>BIM model based estimating</c:v>
                </c:pt>
                <c:pt idx="5">
                  <c:v>Unified BIM design model</c:v>
                </c:pt>
                <c:pt idx="6">
                  <c:v>BIM execution planning by team</c:v>
                </c:pt>
                <c:pt idx="7">
                  <c:v>BIM model/electronic O&amp;Ms turned over to facility management</c:v>
                </c:pt>
                <c:pt idx="8">
                  <c:v>BIM used for layout/fabrication by trade partners</c:v>
                </c:pt>
                <c:pt idx="9">
                  <c:v>Design and construction BIM models used together for 3D coordination/clash detection</c:v>
                </c:pt>
              </c:strCache>
            </c:strRef>
          </c:cat>
          <c:val>
            <c:numRef>
              <c:f>'Info Mgmt'!$G$3:$G$12</c:f>
              <c:numCache>
                <c:formatCode>0%</c:formatCode>
                <c:ptCount val="10"/>
                <c:pt idx="0">
                  <c:v>0.1</c:v>
                </c:pt>
                <c:pt idx="1">
                  <c:v>0.68387096774193556</c:v>
                </c:pt>
                <c:pt idx="2">
                  <c:v>6.7741935483870974E-2</c:v>
                </c:pt>
                <c:pt idx="3">
                  <c:v>0.19354838709677419</c:v>
                </c:pt>
                <c:pt idx="4">
                  <c:v>0.14516129032258066</c:v>
                </c:pt>
                <c:pt idx="5">
                  <c:v>0.36129032258064514</c:v>
                </c:pt>
                <c:pt idx="6">
                  <c:v>0.49354838709677418</c:v>
                </c:pt>
                <c:pt idx="7">
                  <c:v>0.16774193548387101</c:v>
                </c:pt>
                <c:pt idx="8">
                  <c:v>0.21612903225806451</c:v>
                </c:pt>
                <c:pt idx="9">
                  <c:v>0.33870967741935482</c:v>
                </c:pt>
              </c:numCache>
            </c:numRef>
          </c:val>
          <c:extLst>
            <c:ext xmlns:c16="http://schemas.microsoft.com/office/drawing/2014/chart" uri="{C3380CC4-5D6E-409C-BE32-E72D297353CC}">
              <c16:uniqueId val="{00000001-43A2-4E8D-9890-D7985E07AA78}"/>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837758882878303"/>
          <c:y val="3.5333839017815387E-2"/>
          <c:w val="0.27786601413351036"/>
          <c:h val="0.94860532506499584"/>
        </c:manualLayout>
      </c:layout>
      <c:barChart>
        <c:barDir val="bar"/>
        <c:grouping val="clustered"/>
        <c:varyColors val="0"/>
        <c:ser>
          <c:idx val="0"/>
          <c:order val="0"/>
          <c:tx>
            <c:strRef>
              <c:f>'Team Communication'!$F$2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'Team Communication'!$E$3:$E$11</c:f>
              <c:strCache>
                <c:ptCount val="9"/>
                <c:pt idx="0">
                  <c:v>None of the above</c:v>
                </c:pt>
                <c:pt idx="1">
                  <c:v>A disciplined approach to sort, set in order, shine, standardize, and sustain to maintain order in the workplace. (5S)</c:v>
                </c:pt>
                <c:pt idx="2">
                  <c:v>Process for analyzing the current state and designing a future state for the series of events that take a product or service from its beginning through to the customer (Value Stream Mapping)</c:v>
                </c:pt>
                <c:pt idx="3">
                  <c:v>A disciplined approach to make the steps in a process visual so status of system/key performance indicators can be understood at a glance (Visual Management)</c:v>
                </c:pt>
                <c:pt idx="4">
                  <c:v>Short frequent stand-up team sessions to verify plan status and needs with rotating leadership (Huddles)</c:v>
                </c:pt>
                <c:pt idx="5">
                  <c:v>Explicit customer description of all requirements that must be satisfied for the customer to feel that they received exactly what was wanted (Conditions of Satisfaction)</c:v>
                </c:pt>
                <c:pt idx="6">
                  <c:v>Use of a common physical or virtual workplace that supports cross-functional team collaboration and advancement of work</c:v>
                </c:pt>
                <c:pt idx="7">
                  <c:v>A disciplined and continuous approach for new team members to quickly acquire the knowledge, skills and behaviors to be effective faster (Onboarding)</c:v>
                </c:pt>
                <c:pt idx="8">
                  <c:v>A disciplined approach to regularly discuss after an event what was successful and could be improved (Plus/Delta, Retrospectives)</c:v>
                </c:pt>
              </c:strCache>
            </c:strRef>
          </c:cat>
          <c:val>
            <c:numRef>
              <c:f>'Team Communication'!$F$3:$F$11</c:f>
              <c:numCache>
                <c:formatCode>0%</c:formatCode>
                <c:ptCount val="9"/>
                <c:pt idx="0">
                  <c:v>0.26451612903225807</c:v>
                </c:pt>
                <c:pt idx="1">
                  <c:v>0.19677419354838713</c:v>
                </c:pt>
                <c:pt idx="2">
                  <c:v>0.2129032258064516</c:v>
                </c:pt>
                <c:pt idx="3">
                  <c:v>0.26129032258064516</c:v>
                </c:pt>
                <c:pt idx="4">
                  <c:v>0.38709677419354838</c:v>
                </c:pt>
                <c:pt idx="5">
                  <c:v>0.42903225806451606</c:v>
                </c:pt>
                <c:pt idx="6">
                  <c:v>0.39354838709677425</c:v>
                </c:pt>
                <c:pt idx="7">
                  <c:v>0.3193548387096774</c:v>
                </c:pt>
                <c:pt idx="8">
                  <c:v>0.35483870967741937</c:v>
                </c:pt>
              </c:numCache>
            </c:numRef>
          </c:val>
          <c:extLst>
            <c:ext xmlns:c16="http://schemas.microsoft.com/office/drawing/2014/chart" uri="{C3380CC4-5D6E-409C-BE32-E72D297353CC}">
              <c16:uniqueId val="{00000000-AEDF-402A-8F31-BAB1934AF0CE}"/>
            </c:ext>
          </c:extLst>
        </c:ser>
        <c:ser>
          <c:idx val="1"/>
          <c:order val="1"/>
          <c:tx>
            <c:strRef>
              <c:f>'Team Communication'!$G$2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'Team Communication'!$E$3:$E$11</c:f>
              <c:strCache>
                <c:ptCount val="9"/>
                <c:pt idx="0">
                  <c:v>None of the above</c:v>
                </c:pt>
                <c:pt idx="1">
                  <c:v>A disciplined approach to sort, set in order, shine, standardize, and sustain to maintain order in the workplace. (5S)</c:v>
                </c:pt>
                <c:pt idx="2">
                  <c:v>Process for analyzing the current state and designing a future state for the series of events that take a product or service from its beginning through to the customer (Value Stream Mapping)</c:v>
                </c:pt>
                <c:pt idx="3">
                  <c:v>A disciplined approach to make the steps in a process visual so status of system/key performance indicators can be understood at a glance (Visual Management)</c:v>
                </c:pt>
                <c:pt idx="4">
                  <c:v>Short frequent stand-up team sessions to verify plan status and needs with rotating leadership (Huddles)</c:v>
                </c:pt>
                <c:pt idx="5">
                  <c:v>Explicit customer description of all requirements that must be satisfied for the customer to feel that they received exactly what was wanted (Conditions of Satisfaction)</c:v>
                </c:pt>
                <c:pt idx="6">
                  <c:v>Use of a common physical or virtual workplace that supports cross-functional team collaboration and advancement of work</c:v>
                </c:pt>
                <c:pt idx="7">
                  <c:v>A disciplined and continuous approach for new team members to quickly acquire the knowledge, skills and behaviors to be effective faster (Onboarding)</c:v>
                </c:pt>
                <c:pt idx="8">
                  <c:v>A disciplined approach to regularly discuss after an event what was successful and could be improved (Plus/Delta, Retrospectives)</c:v>
                </c:pt>
              </c:strCache>
            </c:strRef>
          </c:cat>
          <c:val>
            <c:numRef>
              <c:f>'Team Communication'!$G$3:$G$11</c:f>
              <c:numCache>
                <c:formatCode>0%</c:formatCode>
                <c:ptCount val="9"/>
                <c:pt idx="0">
                  <c:v>0.36451612903225805</c:v>
                </c:pt>
                <c:pt idx="1">
                  <c:v>0.1129032258064516</c:v>
                </c:pt>
                <c:pt idx="2">
                  <c:v>0.1032258064516129</c:v>
                </c:pt>
                <c:pt idx="3">
                  <c:v>0.13548387096774195</c:v>
                </c:pt>
                <c:pt idx="4">
                  <c:v>0.25806451612903225</c:v>
                </c:pt>
                <c:pt idx="5">
                  <c:v>0.29354838709677417</c:v>
                </c:pt>
                <c:pt idx="6">
                  <c:v>0.25483870967741934</c:v>
                </c:pt>
                <c:pt idx="7">
                  <c:v>0.16451612903225807</c:v>
                </c:pt>
                <c:pt idx="8">
                  <c:v>0.19032258064516128</c:v>
                </c:pt>
              </c:numCache>
            </c:numRef>
          </c:val>
          <c:extLst>
            <c:ext xmlns:c16="http://schemas.microsoft.com/office/drawing/2014/chart" uri="{C3380CC4-5D6E-409C-BE32-E72D297353CC}">
              <c16:uniqueId val="{00000001-AEDF-402A-8F31-BAB1934AF0CE}"/>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StakeholdersEngaged!$A$23</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StakeholdersEngaged!$B$22:$D$22</c:f>
              <c:strCache>
                <c:ptCount val="3"/>
                <c:pt idx="0">
                  <c:v>Primary Consultants</c:v>
                </c:pt>
                <c:pt idx="1">
                  <c:v>GCs/CMs</c:v>
                </c:pt>
                <c:pt idx="2">
                  <c:v>Key Trade Contractors</c:v>
                </c:pt>
              </c:strCache>
            </c:strRef>
          </c:cat>
          <c:val>
            <c:numRef>
              <c:f>StakeholdersEngaged!$B$23:$D$23</c:f>
              <c:numCache>
                <c:formatCode>0%</c:formatCode>
                <c:ptCount val="3"/>
                <c:pt idx="0">
                  <c:v>0.56000000000000005</c:v>
                </c:pt>
                <c:pt idx="1">
                  <c:v>0.19</c:v>
                </c:pt>
                <c:pt idx="2">
                  <c:v>0.04</c:v>
                </c:pt>
              </c:numCache>
            </c:numRef>
          </c:val>
          <c:extLst>
            <c:ext xmlns:c16="http://schemas.microsoft.com/office/drawing/2014/chart" uri="{C3380CC4-5D6E-409C-BE32-E72D297353CC}">
              <c16:uniqueId val="{00000000-6A4D-4FD1-9F45-E0D87FE74945}"/>
            </c:ext>
          </c:extLst>
        </c:ser>
        <c:ser>
          <c:idx val="1"/>
          <c:order val="1"/>
          <c:tx>
            <c:strRef>
              <c:f>StakeholdersEngaged!$A$24</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StakeholdersEngaged!$B$22:$D$22</c:f>
              <c:strCache>
                <c:ptCount val="3"/>
                <c:pt idx="0">
                  <c:v>Primary Consultants</c:v>
                </c:pt>
                <c:pt idx="1">
                  <c:v>GCs/CMs</c:v>
                </c:pt>
                <c:pt idx="2">
                  <c:v>Key Trade Contractors</c:v>
                </c:pt>
              </c:strCache>
            </c:strRef>
          </c:cat>
          <c:val>
            <c:numRef>
              <c:f>StakeholdersEngaged!$B$24:$D$24</c:f>
              <c:numCache>
                <c:formatCode>0%</c:formatCode>
                <c:ptCount val="3"/>
                <c:pt idx="0">
                  <c:v>0.76</c:v>
                </c:pt>
                <c:pt idx="1">
                  <c:v>0.42</c:v>
                </c:pt>
                <c:pt idx="2">
                  <c:v>0.14000000000000001</c:v>
                </c:pt>
              </c:numCache>
            </c:numRef>
          </c:val>
          <c:extLst>
            <c:ext xmlns:c16="http://schemas.microsoft.com/office/drawing/2014/chart" uri="{C3380CC4-5D6E-409C-BE32-E72D297353CC}">
              <c16:uniqueId val="{00000001-6A4D-4FD1-9F45-E0D87FE74945}"/>
            </c:ext>
          </c:extLst>
        </c:ser>
        <c:dLbls>
          <c:dLblPos val="outEnd"/>
          <c:showLegendKey val="0"/>
          <c:showVal val="1"/>
          <c:showCatName val="0"/>
          <c:showSerName val="0"/>
          <c:showPercent val="0"/>
          <c:showBubbleSize val="0"/>
        </c:dLbls>
        <c:gapWidth val="219"/>
        <c:overlap val="-27"/>
        <c:axId val="654901504"/>
        <c:axId val="654902488"/>
      </c:barChart>
      <c:catAx>
        <c:axId val="65490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54902488"/>
        <c:crosses val="autoZero"/>
        <c:auto val="1"/>
        <c:lblAlgn val="ctr"/>
        <c:lblOffset val="100"/>
        <c:noMultiLvlLbl val="0"/>
      </c:catAx>
      <c:valAx>
        <c:axId val="654902488"/>
        <c:scaling>
          <c:orientation val="minMax"/>
        </c:scaling>
        <c:delete val="1"/>
        <c:axPos val="l"/>
        <c:numFmt formatCode="0%" sourceLinked="1"/>
        <c:majorTickMark val="out"/>
        <c:minorTickMark val="none"/>
        <c:tickLblPos val="nextTo"/>
        <c:crossAx val="654901504"/>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'Problem Solving'!$F$2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'Problem Solving'!$E$3:$E$10</c:f>
              <c:strCache>
                <c:ptCount val="8"/>
                <c:pt idx="0">
                  <c:v>Decisions made based solely on lowest initial cost</c:v>
                </c:pt>
                <c:pt idx="1">
                  <c:v>Problem solving/decision making occurred based solely on leader’s opinion</c:v>
                </c:pt>
                <c:pt idx="2">
                  <c:v>None of the above</c:v>
                </c:pt>
                <c:pt idx="3">
                  <c:v>Employed an ongoing and formal method of continuous improvement by making incremental changes initiated by anyone when an abnormality was detected (Kaizen/Plan-Do-Check-Act)</c:v>
                </c:pt>
                <c:pt idx="4">
                  <c:v>Used a systematic, formal approach for analyzing possible causes to determine the root cause of a problem (5 Whys/ Root Cause Analysis)</c:v>
                </c:pt>
                <c:pt idx="5">
                  <c:v>Created sets of alternative solutions to parts of a problem identified on the project, which were kept open until thelast  responsible moment(s) to find the best combination that solves the problem as a whole (Set based Design)</c:v>
                </c:pt>
                <c:pt idx="6">
                  <c:v>Used a formal decision-making system for determining the best decision by looking at the advantages of each option (Choosing by Advantages)</c:v>
                </c:pt>
                <c:pt idx="7">
                  <c:v>Employed a formal collaborative problem solving process that defines the problem, creates alignment among stakeholders, identifies the current state, defines goals, analyzes gaps and recommends solutions. (A3 Thinking)</c:v>
                </c:pt>
              </c:strCache>
            </c:strRef>
          </c:cat>
          <c:val>
            <c:numRef>
              <c:f>'Problem Solving'!$F$3:$F$10</c:f>
              <c:numCache>
                <c:formatCode>0%</c:formatCode>
                <c:ptCount val="8"/>
                <c:pt idx="0">
                  <c:v>6.4516129032258063E-2</c:v>
                </c:pt>
                <c:pt idx="1">
                  <c:v>0.13870967741935483</c:v>
                </c:pt>
                <c:pt idx="2">
                  <c:v>0.19677419354838713</c:v>
                </c:pt>
                <c:pt idx="3">
                  <c:v>0.22258064516129031</c:v>
                </c:pt>
                <c:pt idx="4">
                  <c:v>0.24193548387096775</c:v>
                </c:pt>
                <c:pt idx="5">
                  <c:v>0.34193548387096778</c:v>
                </c:pt>
                <c:pt idx="6">
                  <c:v>0.43548387096774194</c:v>
                </c:pt>
                <c:pt idx="7">
                  <c:v>0.51290322580645165</c:v>
                </c:pt>
              </c:numCache>
            </c:numRef>
          </c:val>
          <c:extLst>
            <c:ext xmlns:c16="http://schemas.microsoft.com/office/drawing/2014/chart" uri="{C3380CC4-5D6E-409C-BE32-E72D297353CC}">
              <c16:uniqueId val="{00000000-67C2-4F46-B657-0C61F57128F4}"/>
            </c:ext>
          </c:extLst>
        </c:ser>
        <c:ser>
          <c:idx val="1"/>
          <c:order val="1"/>
          <c:tx>
            <c:strRef>
              <c:f>'Problem Solving'!$G$2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'Problem Solving'!$E$3:$E$10</c:f>
              <c:strCache>
                <c:ptCount val="8"/>
                <c:pt idx="0">
                  <c:v>Decisions made based solely on lowest initial cost</c:v>
                </c:pt>
                <c:pt idx="1">
                  <c:v>Problem solving/decision making occurred based solely on leader’s opinion</c:v>
                </c:pt>
                <c:pt idx="2">
                  <c:v>None of the above</c:v>
                </c:pt>
                <c:pt idx="3">
                  <c:v>Employed an ongoing and formal method of continuous improvement by making incremental changes initiated by anyone when an abnormality was detected (Kaizen/Plan-Do-Check-Act)</c:v>
                </c:pt>
                <c:pt idx="4">
                  <c:v>Used a systematic, formal approach for analyzing possible causes to determine the root cause of a problem (5 Whys/ Root Cause Analysis)</c:v>
                </c:pt>
                <c:pt idx="5">
                  <c:v>Created sets of alternative solutions to parts of a problem identified on the project, which were kept open until thelast  responsible moment(s) to find the best combination that solves the problem as a whole (Set based Design)</c:v>
                </c:pt>
                <c:pt idx="6">
                  <c:v>Used a formal decision-making system for determining the best decision by looking at the advantages of each option (Choosing by Advantages)</c:v>
                </c:pt>
                <c:pt idx="7">
                  <c:v>Employed a formal collaborative problem solving process that defines the problem, creates alignment among stakeholders, identifies the current state, defines goals, analyzes gaps and recommends solutions. (A3 Thinking)</c:v>
                </c:pt>
              </c:strCache>
            </c:strRef>
          </c:cat>
          <c:val>
            <c:numRef>
              <c:f>'Problem Solving'!$G$3:$G$10</c:f>
              <c:numCache>
                <c:formatCode>0%</c:formatCode>
                <c:ptCount val="8"/>
                <c:pt idx="0">
                  <c:v>0.2870967741935484</c:v>
                </c:pt>
                <c:pt idx="1">
                  <c:v>0.22580645161290319</c:v>
                </c:pt>
                <c:pt idx="2">
                  <c:v>0.18387096774193548</c:v>
                </c:pt>
                <c:pt idx="3">
                  <c:v>0.13225806451612904</c:v>
                </c:pt>
                <c:pt idx="4">
                  <c:v>0.14516129032258066</c:v>
                </c:pt>
                <c:pt idx="5">
                  <c:v>0.20322580645161289</c:v>
                </c:pt>
                <c:pt idx="6">
                  <c:v>0.2870967741935484</c:v>
                </c:pt>
                <c:pt idx="7">
                  <c:v>0.29677419354838708</c:v>
                </c:pt>
              </c:numCache>
            </c:numRef>
          </c:val>
          <c:extLst>
            <c:ext xmlns:c16="http://schemas.microsoft.com/office/drawing/2014/chart" uri="{C3380CC4-5D6E-409C-BE32-E72D297353CC}">
              <c16:uniqueId val="{00000001-67C2-4F46-B657-0C61F57128F4}"/>
            </c:ext>
          </c:extLst>
        </c:ser>
        <c:dLbls>
          <c:dLblPos val="outEnd"/>
          <c:showLegendKey val="0"/>
          <c:showVal val="1"/>
          <c:showCatName val="0"/>
          <c:showSerName val="0"/>
          <c:showPercent val="0"/>
          <c:showBubbleSize val="0"/>
        </c:dLbls>
        <c:gapWidth val="182"/>
        <c:axId val="462261752"/>
        <c:axId val="462257488"/>
      </c:barChart>
      <c:catAx>
        <c:axId val="4622617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62257488"/>
        <c:crosses val="autoZero"/>
        <c:auto val="1"/>
        <c:lblAlgn val="ctr"/>
        <c:lblOffset val="100"/>
        <c:noMultiLvlLbl val="0"/>
      </c:catAx>
      <c:valAx>
        <c:axId val="462257488"/>
        <c:scaling>
          <c:orientation val="minMax"/>
        </c:scaling>
        <c:delete val="1"/>
        <c:axPos val="b"/>
        <c:numFmt formatCode="0%" sourceLinked="1"/>
        <c:majorTickMark val="out"/>
        <c:minorTickMark val="none"/>
        <c:tickLblPos val="nextTo"/>
        <c:crossAx val="462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TopPractices!$B$2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TopPractices!$A$3:$A$11</c:f>
              <c:strCache>
                <c:ptCount val="9"/>
                <c:pt idx="0">
                  <c:v>Diverse group tested concept design against project goals and constraints (e.g., schedule and budget) to sign off on recommendation (validation)</c:v>
                </c:pt>
                <c:pt idx="1">
                  <c:v>Co-located team conducted visual work planning and problem solving</c:v>
                </c:pt>
                <c:pt idx="2">
                  <c:v>Early prototyping (virtual or cardboard) to engage end users</c:v>
                </c:pt>
                <c:pt idx="3">
                  <c:v>Performed direct observation and visual mapping of current and desired state</c:v>
                </c:pt>
                <c:pt idx="4">
                  <c:v>Design and construction BIM models used together for 3D coordination/clash detection</c:v>
                </c:pt>
                <c:pt idx="5">
                  <c:v>Construction informed by continuous and transparent review of risks and opportunities (budget with path back and value add items)</c:v>
                </c:pt>
                <c:pt idx="6">
                  <c:v>Design informed by continuous review and validation of cost, schedule and design, tightly coupled with customer value (target value design)</c:v>
                </c:pt>
                <c:pt idx="7">
                  <c:v>First run studies/mockups of distinct features/typical components</c:v>
                </c:pt>
                <c:pt idx="8">
                  <c:v>Visioning workshop based on industry best practices</c:v>
                </c:pt>
              </c:strCache>
            </c:strRef>
          </c:cat>
          <c:val>
            <c:numRef>
              <c:f>TopPractices!$B$3:$B$11</c:f>
              <c:numCache>
                <c:formatCode>0%</c:formatCode>
                <c:ptCount val="9"/>
                <c:pt idx="0">
                  <c:v>0.3193548387096774</c:v>
                </c:pt>
                <c:pt idx="1">
                  <c:v>0.17741935483870969</c:v>
                </c:pt>
                <c:pt idx="2">
                  <c:v>0.21935483870967742</c:v>
                </c:pt>
                <c:pt idx="3">
                  <c:v>0.27419354838709675</c:v>
                </c:pt>
                <c:pt idx="4">
                  <c:v>0.33870967741935482</c:v>
                </c:pt>
                <c:pt idx="5">
                  <c:v>0.24838709677419357</c:v>
                </c:pt>
                <c:pt idx="6">
                  <c:v>0.4096774193548387</c:v>
                </c:pt>
                <c:pt idx="7">
                  <c:v>0.32580645161290323</c:v>
                </c:pt>
                <c:pt idx="8">
                  <c:v>0.32903225806451614</c:v>
                </c:pt>
              </c:numCache>
            </c:numRef>
          </c:val>
          <c:extLst>
            <c:ext xmlns:c16="http://schemas.microsoft.com/office/drawing/2014/chart" uri="{C3380CC4-5D6E-409C-BE32-E72D297353CC}">
              <c16:uniqueId val="{00000000-6B29-4B81-9677-2EE4EFDD973C}"/>
            </c:ext>
          </c:extLst>
        </c:ser>
        <c:ser>
          <c:idx val="1"/>
          <c:order val="1"/>
          <c:tx>
            <c:strRef>
              <c:f>TopPractices!$C$2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TopPractices!$A$3:$A$11</c:f>
              <c:strCache>
                <c:ptCount val="9"/>
                <c:pt idx="0">
                  <c:v>Diverse group tested concept design against project goals and constraints (e.g., schedule and budget) to sign off on recommendation (validation)</c:v>
                </c:pt>
                <c:pt idx="1">
                  <c:v>Co-located team conducted visual work planning and problem solving</c:v>
                </c:pt>
                <c:pt idx="2">
                  <c:v>Early prototyping (virtual or cardboard) to engage end users</c:v>
                </c:pt>
                <c:pt idx="3">
                  <c:v>Performed direct observation and visual mapping of current and desired state</c:v>
                </c:pt>
                <c:pt idx="4">
                  <c:v>Design and construction BIM models used together for 3D coordination/clash detection</c:v>
                </c:pt>
                <c:pt idx="5">
                  <c:v>Construction informed by continuous and transparent review of risks and opportunities (budget with path back and value add items)</c:v>
                </c:pt>
                <c:pt idx="6">
                  <c:v>Design informed by continuous review and validation of cost, schedule and design, tightly coupled with customer value (target value design)</c:v>
                </c:pt>
                <c:pt idx="7">
                  <c:v>First run studies/mockups of distinct features/typical components</c:v>
                </c:pt>
                <c:pt idx="8">
                  <c:v>Visioning workshop based on industry best practices</c:v>
                </c:pt>
              </c:strCache>
            </c:strRef>
          </c:cat>
          <c:val>
            <c:numRef>
              <c:f>TopPractices!$C$3:$C$11</c:f>
              <c:numCache>
                <c:formatCode>0%</c:formatCode>
                <c:ptCount val="9"/>
                <c:pt idx="0">
                  <c:v>0.56451612903225812</c:v>
                </c:pt>
                <c:pt idx="1">
                  <c:v>0.42903225806451606</c:v>
                </c:pt>
                <c:pt idx="2">
                  <c:v>0.47419354838709682</c:v>
                </c:pt>
                <c:pt idx="3">
                  <c:v>0.532258064516129</c:v>
                </c:pt>
                <c:pt idx="4">
                  <c:v>0.60322580645161294</c:v>
                </c:pt>
                <c:pt idx="5">
                  <c:v>0.52258064516129032</c:v>
                </c:pt>
                <c:pt idx="6">
                  <c:v>0.71290322580645149</c:v>
                </c:pt>
                <c:pt idx="7">
                  <c:v>0.63548387096774195</c:v>
                </c:pt>
                <c:pt idx="8">
                  <c:v>0.68709677419354842</c:v>
                </c:pt>
              </c:numCache>
            </c:numRef>
          </c:val>
          <c:extLst>
            <c:ext xmlns:c16="http://schemas.microsoft.com/office/drawing/2014/chart" uri="{C3380CC4-5D6E-409C-BE32-E72D297353CC}">
              <c16:uniqueId val="{00000001-6B29-4B81-9677-2EE4EFDD973C}"/>
            </c:ext>
          </c:extLst>
        </c:ser>
        <c:dLbls>
          <c:dLblPos val="ctr"/>
          <c:showLegendKey val="0"/>
          <c:showVal val="1"/>
          <c:showCatName val="0"/>
          <c:showSerName val="0"/>
          <c:showPercent val="0"/>
          <c:showBubbleSize val="0"/>
        </c:dLbls>
        <c:gapWidth val="150"/>
        <c:overlap val="100"/>
        <c:axId val="549507304"/>
        <c:axId val="549506320"/>
      </c:barChart>
      <c:catAx>
        <c:axId val="549507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9506320"/>
        <c:crosses val="autoZero"/>
        <c:auto val="1"/>
        <c:lblAlgn val="ctr"/>
        <c:lblOffset val="100"/>
        <c:noMultiLvlLbl val="0"/>
      </c:catAx>
      <c:valAx>
        <c:axId val="549506320"/>
        <c:scaling>
          <c:orientation val="minMax"/>
        </c:scaling>
        <c:delete val="1"/>
        <c:axPos val="b"/>
        <c:numFmt formatCode="0%" sourceLinked="1"/>
        <c:majorTickMark val="none"/>
        <c:minorTickMark val="none"/>
        <c:tickLblPos val="nextTo"/>
        <c:crossAx val="549507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665356589037368"/>
          <c:y val="1.1635460118315222E-2"/>
          <c:w val="0.49441420492698096"/>
          <c:h val="0.94570118611452891"/>
        </c:manualLayout>
      </c:layout>
      <c:barChart>
        <c:barDir val="bar"/>
        <c:grouping val="stacked"/>
        <c:varyColors val="0"/>
        <c:ser>
          <c:idx val="1"/>
          <c:order val="1"/>
          <c:tx>
            <c:strRef>
              <c:f>'TopPractices (2)'!$C$68</c:f>
              <c:strCache>
                <c:ptCount val="1"/>
                <c:pt idx="0">
                  <c:v>Best</c:v>
                </c:pt>
              </c:strCache>
            </c:strRef>
          </c:tx>
          <c:spPr>
            <a:solidFill>
              <a:srgbClr val="1A6B7F"/>
            </a:solidFill>
            <a:ln>
              <a:solidFill>
                <a:srgbClr val="1A6B7F"/>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 (2)'!$A$69:$A$78</c:f>
              <c:strCache>
                <c:ptCount val="10"/>
                <c:pt idx="0">
                  <c:v>Created sets of alternative solutions to parts of the solution to achieve project goals, which were kept open until the last responsible moment(s) to find the best combination that solves the problem as a whole (Set based Design)</c:v>
                </c:pt>
                <c:pt idx="1">
                  <c:v>BIM execution planning by team</c:v>
                </c:pt>
                <c:pt idx="2">
                  <c:v>Design developed in packages, which are reviewed for cost and constructability</c:v>
                </c:pt>
                <c:pt idx="3">
                  <c:v>Design and construction BIM models used together for 3D coordination/clash detection</c:v>
                </c:pt>
                <c:pt idx="4">
                  <c:v>Budget estimates conducted at major phases of design (SD, DD, CD)</c:v>
                </c:pt>
                <c:pt idx="5">
                  <c:v>Held Regular OAC meetings focused on reporting out issue identification</c:v>
                </c:pt>
                <c:pt idx="6">
                  <c:v>Tracking of quality issues during construction (compliance/punch list)</c:v>
                </c:pt>
                <c:pt idx="7">
                  <c:v>First run studies/mockups of distinct features/typical components</c:v>
                </c:pt>
                <c:pt idx="8">
                  <c:v>Design informed by continuous review and validation of cost, schedule and design, tightly coupled with customer value (target value design)</c:v>
                </c:pt>
                <c:pt idx="9">
                  <c:v>Visioning workshop based on industry best practices</c:v>
                </c:pt>
              </c:strCache>
            </c:strRef>
          </c:cat>
          <c:val>
            <c:numRef>
              <c:f>'TopPractices (2)'!$C$69:$C$78</c:f>
              <c:numCache>
                <c:formatCode>0%</c:formatCode>
                <c:ptCount val="10"/>
                <c:pt idx="0">
                  <c:v>0.65483870967741931</c:v>
                </c:pt>
                <c:pt idx="1">
                  <c:v>0.67419354838709677</c:v>
                </c:pt>
                <c:pt idx="2">
                  <c:v>0.75806451612903236</c:v>
                </c:pt>
                <c:pt idx="3">
                  <c:v>0.60322580645161294</c:v>
                </c:pt>
                <c:pt idx="4">
                  <c:v>0.82580645161290323</c:v>
                </c:pt>
                <c:pt idx="5">
                  <c:v>0.82258064516129037</c:v>
                </c:pt>
                <c:pt idx="6">
                  <c:v>0.82580645161290323</c:v>
                </c:pt>
                <c:pt idx="7">
                  <c:v>0.63548387096774195</c:v>
                </c:pt>
                <c:pt idx="8">
                  <c:v>0.71290322580645149</c:v>
                </c:pt>
                <c:pt idx="9">
                  <c:v>0.68709677419354842</c:v>
                </c:pt>
              </c:numCache>
            </c:numRef>
          </c:val>
          <c:extLst>
            <c:ext xmlns:c16="http://schemas.microsoft.com/office/drawing/2014/chart" uri="{C3380CC4-5D6E-409C-BE32-E72D297353CC}">
              <c16:uniqueId val="{00000000-B34D-4E6D-AE14-BBCCDDC84114}"/>
            </c:ext>
          </c:extLst>
        </c:ser>
        <c:ser>
          <c:idx val="2"/>
          <c:order val="2"/>
          <c:tx>
            <c:strRef>
              <c:f>'TopPractices (2)'!$D$68</c:f>
              <c:strCache>
                <c:ptCount val="1"/>
                <c:pt idx="0">
                  <c:v>Gap</c:v>
                </c:pt>
              </c:strCache>
            </c:strRef>
          </c:tx>
          <c:spPr>
            <a:noFill/>
            <a:ln>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 (2)'!$A$69:$A$78</c:f>
              <c:strCache>
                <c:ptCount val="10"/>
                <c:pt idx="0">
                  <c:v>Created sets of alternative solutions to parts of the solution to achieve project goals, which were kept open until the last responsible moment(s) to find the best combination that solves the problem as a whole (Set based Design)</c:v>
                </c:pt>
                <c:pt idx="1">
                  <c:v>BIM execution planning by team</c:v>
                </c:pt>
                <c:pt idx="2">
                  <c:v>Design developed in packages, which are reviewed for cost and constructability</c:v>
                </c:pt>
                <c:pt idx="3">
                  <c:v>Design and construction BIM models used together for 3D coordination/clash detection</c:v>
                </c:pt>
                <c:pt idx="4">
                  <c:v>Budget estimates conducted at major phases of design (SD, DD, CD)</c:v>
                </c:pt>
                <c:pt idx="5">
                  <c:v>Held Regular OAC meetings focused on reporting out issue identification</c:v>
                </c:pt>
                <c:pt idx="6">
                  <c:v>Tracking of quality issues during construction (compliance/punch list)</c:v>
                </c:pt>
                <c:pt idx="7">
                  <c:v>First run studies/mockups of distinct features/typical components</c:v>
                </c:pt>
                <c:pt idx="8">
                  <c:v>Design informed by continuous review and validation of cost, schedule and design, tightly coupled with customer value (target value design)</c:v>
                </c:pt>
                <c:pt idx="9">
                  <c:v>Visioning workshop based on industry best practices</c:v>
                </c:pt>
              </c:strCache>
            </c:strRef>
          </c:cat>
          <c:val>
            <c:numRef>
              <c:f>'TopPractices (2)'!$D$69:$D$78</c:f>
              <c:numCache>
                <c:formatCode>0%</c:formatCode>
                <c:ptCount val="10"/>
                <c:pt idx="0">
                  <c:v>0.19677419354838704</c:v>
                </c:pt>
                <c:pt idx="1">
                  <c:v>0.1806451612903226</c:v>
                </c:pt>
                <c:pt idx="2">
                  <c:v>0.10000000000000009</c:v>
                </c:pt>
                <c:pt idx="3">
                  <c:v>0.26451612903225813</c:v>
                </c:pt>
                <c:pt idx="4">
                  <c:v>5.1612903225806472E-2</c:v>
                </c:pt>
                <c:pt idx="5">
                  <c:v>6.1290322580645262E-2</c:v>
                </c:pt>
                <c:pt idx="6">
                  <c:v>6.7741935483870863E-2</c:v>
                </c:pt>
                <c:pt idx="7">
                  <c:v>0.30967741935483872</c:v>
                </c:pt>
                <c:pt idx="8">
                  <c:v>0.30322580645161279</c:v>
                </c:pt>
                <c:pt idx="9">
                  <c:v>0.35806451612903228</c:v>
                </c:pt>
              </c:numCache>
            </c:numRef>
          </c:val>
          <c:extLst>
            <c:ext xmlns:c16="http://schemas.microsoft.com/office/drawing/2014/chart" uri="{C3380CC4-5D6E-409C-BE32-E72D297353CC}">
              <c16:uniqueId val="{00000001-B34D-4E6D-AE14-BBCCDDC84114}"/>
            </c:ext>
          </c:extLst>
        </c:ser>
        <c:dLbls>
          <c:dLblPos val="ctr"/>
          <c:showLegendKey val="0"/>
          <c:showVal val="1"/>
          <c:showCatName val="0"/>
          <c:showSerName val="0"/>
          <c:showPercent val="0"/>
          <c:showBubbleSize val="0"/>
        </c:dLbls>
        <c:gapWidth val="150"/>
        <c:overlap val="100"/>
        <c:axId val="559717320"/>
        <c:axId val="559720272"/>
        <c:extLst>
          <c:ext xmlns:c15="http://schemas.microsoft.com/office/drawing/2012/chart" uri="{02D57815-91ED-43cb-92C2-25804820EDAC}">
            <c15:filteredBarSeries>
              <c15:ser>
                <c:idx val="0"/>
                <c:order val="0"/>
                <c:tx>
                  <c:strRef>
                    <c:extLst>
                      <c:ext uri="{02D57815-91ED-43cb-92C2-25804820EDAC}">
                        <c15:formulaRef>
                          <c15:sqref>'TopPractices (2)'!$B$68</c15:sqref>
                        </c15:formulaRef>
                      </c:ext>
                    </c:extLst>
                    <c:strCache>
                      <c:ptCount val="1"/>
                      <c:pt idx="0">
                        <c:v>Typical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'TopPractices (2)'!$A$69:$A$78</c15:sqref>
                        </c15:formulaRef>
                      </c:ext>
                    </c:extLst>
                    <c:strCache>
                      <c:ptCount val="10"/>
                      <c:pt idx="0">
                        <c:v>Created sets of alternative solutions to parts of the solution to achieve project goals, which were kept open until the last responsible moment(s) to find the best combination that solves the problem as a whole (Set based Design)</c:v>
                      </c:pt>
                      <c:pt idx="1">
                        <c:v>BIM execution planning by team</c:v>
                      </c:pt>
                      <c:pt idx="2">
                        <c:v>Design developed in packages, which are reviewed for cost and constructability</c:v>
                      </c:pt>
                      <c:pt idx="3">
                        <c:v>Design and construction BIM models used together for 3D coordination/clash detection</c:v>
                      </c:pt>
                      <c:pt idx="4">
                        <c:v>Budget estimates conducted at major phases of design (SD, DD, CD)</c:v>
                      </c:pt>
                      <c:pt idx="5">
                        <c:v>Held Regular OAC meetings focused on reporting out issue identification</c:v>
                      </c:pt>
                      <c:pt idx="6">
                        <c:v>Tracking of quality issues during construction (compliance/punch list)</c:v>
                      </c:pt>
                      <c:pt idx="7">
                        <c:v>First run studies/mockups of distinct features/typical components</c:v>
                      </c:pt>
                      <c:pt idx="8">
                        <c:v>Design informed by continuous review and validation of cost, schedule and design, tightly coupled with customer value (target value design)</c:v>
                      </c:pt>
                      <c:pt idx="9">
                        <c:v>Visioning workshop based on industry best practices</c:v>
                      </c:pt>
                    </c:strCache>
                  </c:strRef>
                </c:cat>
                <c:val>
                  <c:numRef>
                    <c:extLst>
                      <c:ext uri="{02D57815-91ED-43cb-92C2-25804820EDAC}">
                        <c15:formulaRef>
                          <c15:sqref>'TopPractices (2)'!$B$69:$B$78</c15:sqref>
                        </c15:formulaRef>
                      </c:ext>
                    </c:extLst>
                    <c:numCache>
                      <c:formatCode>0%</c:formatCode>
                      <c:ptCount val="10"/>
                      <c:pt idx="0">
                        <c:v>0.45806451612903226</c:v>
                      </c:pt>
                      <c:pt idx="1">
                        <c:v>0.49354838709677418</c:v>
                      </c:pt>
                      <c:pt idx="2">
                        <c:v>0.65806451612903227</c:v>
                      </c:pt>
                      <c:pt idx="3">
                        <c:v>0.33870967741935482</c:v>
                      </c:pt>
                      <c:pt idx="4">
                        <c:v>0.77419354838709675</c:v>
                      </c:pt>
                      <c:pt idx="5">
                        <c:v>0.76129032258064511</c:v>
                      </c:pt>
                      <c:pt idx="6">
                        <c:v>0.75806451612903236</c:v>
                      </c:pt>
                      <c:pt idx="7">
                        <c:v>0.32580645161290323</c:v>
                      </c:pt>
                      <c:pt idx="8">
                        <c:v>0.4096774193548387</c:v>
                      </c:pt>
                      <c:pt idx="9">
                        <c:v>0.32903225806451614</c:v>
                      </c:pt>
                    </c:numCache>
                  </c:numRef>
                </c:val>
                <c:extLst>
                  <c:ext xmlns:c16="http://schemas.microsoft.com/office/drawing/2014/chart" uri="{C3380CC4-5D6E-409C-BE32-E72D297353CC}">
                    <c16:uniqueId val="{00000002-B34D-4E6D-AE14-BBCCDDC84114}"/>
                  </c:ext>
                </c:extLst>
              </c15:ser>
            </c15:filteredBarSeries>
          </c:ext>
        </c:extLst>
      </c:barChart>
      <c:catAx>
        <c:axId val="559717320"/>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9720272"/>
        <c:crosses val="autoZero"/>
        <c:auto val="1"/>
        <c:lblAlgn val="ctr"/>
        <c:lblOffset val="100"/>
        <c:noMultiLvlLbl val="0"/>
      </c:catAx>
      <c:valAx>
        <c:axId val="559720272"/>
        <c:scaling>
          <c:orientation val="minMax"/>
        </c:scaling>
        <c:delete val="1"/>
        <c:axPos val="b"/>
        <c:numFmt formatCode="0%" sourceLinked="1"/>
        <c:majorTickMark val="out"/>
        <c:minorTickMark val="none"/>
        <c:tickLblPos val="nextTo"/>
        <c:crossAx val="559717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'TopPractices (3)'!$B$2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 (3)'!$A$57:$A$65</c:f>
              <c:strCache>
                <c:ptCount val="9"/>
                <c:pt idx="0">
                  <c:v>Standard check for performance of contractual duties outlined in the contract related to as-builts, punch list and substantial completion</c:v>
                </c:pt>
                <c:pt idx="1">
                  <c:v>Use of standard in-process quality checklists</c:v>
                </c:pt>
                <c:pt idx="2">
                  <c:v>Value engineering used to realign estimates with budget after each major phase of design (SD, DD, CD)</c:v>
                </c:pt>
                <c:pt idx="3">
                  <c:v>Design to budget approach based on space or program requirements</c:v>
                </c:pt>
                <c:pt idx="4">
                  <c:v>Design and construction are separate CPM schedules, incrementally published for team review at OAC meetings</c:v>
                </c:pt>
                <c:pt idx="5">
                  <c:v>Ad-hoc budget estimating before end of design phase deliverable</c:v>
                </c:pt>
                <c:pt idx="6">
                  <c:v>Construction was released only after issuance of issued-for-construction (IFC) documents</c:v>
                </c:pt>
                <c:pt idx="7">
                  <c:v>Problem solving/decision making occurred based solely on leader’s opinion</c:v>
                </c:pt>
                <c:pt idx="8">
                  <c:v>Decisions made based solely on lowest initial cost</c:v>
                </c:pt>
              </c:strCache>
            </c:strRef>
          </c:cat>
          <c:val>
            <c:numRef>
              <c:f>'TopPractices (3)'!$B$57:$B$65</c:f>
              <c:numCache>
                <c:formatCode>0%</c:formatCode>
                <c:ptCount val="9"/>
                <c:pt idx="0">
                  <c:v>0.64838709677419359</c:v>
                </c:pt>
                <c:pt idx="1">
                  <c:v>0.54516129032258065</c:v>
                </c:pt>
                <c:pt idx="2">
                  <c:v>0.6387096774193548</c:v>
                </c:pt>
                <c:pt idx="3">
                  <c:v>0.6387096774193548</c:v>
                </c:pt>
                <c:pt idx="4">
                  <c:v>0.51290322580645165</c:v>
                </c:pt>
                <c:pt idx="5">
                  <c:v>0.28387096774193549</c:v>
                </c:pt>
                <c:pt idx="6">
                  <c:v>0.60967741935483866</c:v>
                </c:pt>
                <c:pt idx="7">
                  <c:v>0.22580645161290319</c:v>
                </c:pt>
                <c:pt idx="8">
                  <c:v>0.2870967741935484</c:v>
                </c:pt>
              </c:numCache>
            </c:numRef>
          </c:val>
          <c:extLst>
            <c:ext xmlns:c16="http://schemas.microsoft.com/office/drawing/2014/chart" uri="{C3380CC4-5D6E-409C-BE32-E72D297353CC}">
              <c16:uniqueId val="{00000000-A874-4F9B-8441-D7AC1FE094CD}"/>
            </c:ext>
          </c:extLst>
        </c:ser>
        <c:ser>
          <c:idx val="1"/>
          <c:order val="1"/>
          <c:tx>
            <c:strRef>
              <c:f>'TopPractices (3)'!$C$2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 (3)'!$A$57:$A$65</c:f>
              <c:strCache>
                <c:ptCount val="9"/>
                <c:pt idx="0">
                  <c:v>Standard check for performance of contractual duties outlined in the contract related to as-builts, punch list and substantial completion</c:v>
                </c:pt>
                <c:pt idx="1">
                  <c:v>Use of standard in-process quality checklists</c:v>
                </c:pt>
                <c:pt idx="2">
                  <c:v>Value engineering used to realign estimates with budget after each major phase of design (SD, DD, CD)</c:v>
                </c:pt>
                <c:pt idx="3">
                  <c:v>Design to budget approach based on space or program requirements</c:v>
                </c:pt>
                <c:pt idx="4">
                  <c:v>Design and construction are separate CPM schedules, incrementally published for team review at OAC meetings</c:v>
                </c:pt>
                <c:pt idx="5">
                  <c:v>Ad-hoc budget estimating before end of design phase deliverable</c:v>
                </c:pt>
                <c:pt idx="6">
                  <c:v>Construction was released only after issuance of issued-for-construction (IFC) documents</c:v>
                </c:pt>
                <c:pt idx="7">
                  <c:v>Problem solving/decision making occurred based solely on leader’s opinion</c:v>
                </c:pt>
                <c:pt idx="8">
                  <c:v>Decisions made based solely on lowest initial cost</c:v>
                </c:pt>
              </c:strCache>
            </c:strRef>
          </c:cat>
          <c:val>
            <c:numRef>
              <c:f>'TopPractices (3)'!$C$57:$C$65</c:f>
              <c:numCache>
                <c:formatCode>0%</c:formatCode>
                <c:ptCount val="9"/>
                <c:pt idx="0">
                  <c:v>0.68387096774193556</c:v>
                </c:pt>
                <c:pt idx="1">
                  <c:v>0.5741935483870968</c:v>
                </c:pt>
                <c:pt idx="2">
                  <c:v>0.65483870967741931</c:v>
                </c:pt>
                <c:pt idx="3">
                  <c:v>0.64838709677419359</c:v>
                </c:pt>
                <c:pt idx="4">
                  <c:v>0.52258064516129032</c:v>
                </c:pt>
                <c:pt idx="5">
                  <c:v>0.2870967741935484</c:v>
                </c:pt>
                <c:pt idx="6">
                  <c:v>0.54193548387096779</c:v>
                </c:pt>
                <c:pt idx="7">
                  <c:v>0.13870967741935483</c:v>
                </c:pt>
                <c:pt idx="8">
                  <c:v>6.4516129032258063E-2</c:v>
                </c:pt>
              </c:numCache>
            </c:numRef>
          </c:val>
          <c:extLst>
            <c:ext xmlns:c16="http://schemas.microsoft.com/office/drawing/2014/chart" uri="{C3380CC4-5D6E-409C-BE32-E72D297353CC}">
              <c16:uniqueId val="{00000001-A874-4F9B-8441-D7AC1FE094CD}"/>
            </c:ext>
          </c:extLst>
        </c:ser>
        <c:dLbls>
          <c:dLblPos val="ctr"/>
          <c:showLegendKey val="0"/>
          <c:showVal val="1"/>
          <c:showCatName val="0"/>
          <c:showSerName val="0"/>
          <c:showPercent val="0"/>
          <c:showBubbleSize val="0"/>
        </c:dLbls>
        <c:gapWidth val="150"/>
        <c:overlap val="100"/>
        <c:axId val="553063088"/>
        <c:axId val="553062432"/>
      </c:barChart>
      <c:catAx>
        <c:axId val="553063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3062432"/>
        <c:crosses val="autoZero"/>
        <c:auto val="1"/>
        <c:lblAlgn val="ctr"/>
        <c:lblOffset val="100"/>
        <c:noMultiLvlLbl val="0"/>
      </c:catAx>
      <c:valAx>
        <c:axId val="553062432"/>
        <c:scaling>
          <c:orientation val="minMax"/>
        </c:scaling>
        <c:delete val="1"/>
        <c:axPos val="b"/>
        <c:numFmt formatCode="0%" sourceLinked="1"/>
        <c:majorTickMark val="none"/>
        <c:minorTickMark val="none"/>
        <c:tickLblPos val="nextTo"/>
        <c:crossAx val="553063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'Type of Firm'!$B$3:$B$7</c:f>
              <c:strCache>
                <c:ptCount val="5"/>
                <c:pt idx="0">
                  <c:v>Interior design firm</c:v>
                </c:pt>
                <c:pt idx="1">
                  <c:v>Design/build firm (architecture as lead)</c:v>
                </c:pt>
                <c:pt idx="2">
                  <c:v>Multidisciplinary design firm/architecture as lead</c:v>
                </c:pt>
                <c:pt idx="3">
                  <c:v>Architecture/Engineering (A/E) Firm</c:v>
                </c:pt>
                <c:pt idx="4">
                  <c:v>Architecture Firm</c:v>
                </c:pt>
              </c:strCache>
            </c:strRef>
          </c:cat>
          <c:val>
            <c:numRef>
              <c:f>'Type of Firm'!$C$3:$C$7</c:f>
              <c:numCache>
                <c:formatCode>0%</c:formatCode>
                <c:ptCount val="5"/>
                <c:pt idx="0">
                  <c:v>9.6774193548387101E-3</c:v>
                </c:pt>
                <c:pt idx="1">
                  <c:v>3.2258064516129031E-2</c:v>
                </c:pt>
                <c:pt idx="2">
                  <c:v>4.1935483870967752E-2</c:v>
                </c:pt>
                <c:pt idx="3">
                  <c:v>0.21935483870967742</c:v>
                </c:pt>
                <c:pt idx="4">
                  <c:v>0.6967741935483871</c:v>
                </c:pt>
              </c:numCache>
            </c:numRef>
          </c:val>
          <c:extLst>
            <c:ext xmlns:c16="http://schemas.microsoft.com/office/drawing/2014/chart" uri="{C3380CC4-5D6E-409C-BE32-E72D297353CC}">
              <c16:uniqueId val="{00000000-0FB1-476F-8076-0330F45AE48E}"/>
            </c:ext>
          </c:extLst>
        </c:ser>
        <c:dLbls>
          <c:dLblPos val="outEnd"/>
          <c:showLegendKey val="0"/>
          <c:showVal val="1"/>
          <c:showCatName val="0"/>
          <c:showSerName val="0"/>
          <c:showPercent val="0"/>
          <c:showBubbleSize val="0"/>
        </c:dLbls>
        <c:gapWidth val="182"/>
        <c:axId val="527249744"/>
        <c:axId val="527249088"/>
      </c:barChart>
      <c:catAx>
        <c:axId val="527249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27249088"/>
        <c:crosses val="autoZero"/>
        <c:auto val="1"/>
        <c:lblAlgn val="ctr"/>
        <c:lblOffset val="100"/>
        <c:noMultiLvlLbl val="0"/>
      </c:catAx>
      <c:valAx>
        <c:axId val="527249088"/>
        <c:scaling>
          <c:orientation val="minMax"/>
        </c:scaling>
        <c:delete val="1"/>
        <c:axPos val="b"/>
        <c:numFmt formatCode="0%" sourceLinked="1"/>
        <c:majorTickMark val="none"/>
        <c:minorTickMark val="none"/>
        <c:tickLblPos val="nextTo"/>
        <c:crossAx val="527249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Role!$B$3:$B$10</c:f>
              <c:strCache>
                <c:ptCount val="8"/>
                <c:pt idx="0">
                  <c:v>Interior Architect</c:v>
                </c:pt>
                <c:pt idx="1">
                  <c:v>Contract Administrator</c:v>
                </c:pt>
                <c:pt idx="2">
                  <c:v>Interior Designer</c:v>
                </c:pt>
                <c:pt idx="3">
                  <c:v>Design Architect</c:v>
                </c:pt>
                <c:pt idx="4">
                  <c:v>Staff Architect</c:v>
                </c:pt>
                <c:pt idx="5">
                  <c:v>Associate</c:v>
                </c:pt>
                <c:pt idx="6">
                  <c:v>Project Manager</c:v>
                </c:pt>
                <c:pt idx="7">
                  <c:v>Principal</c:v>
                </c:pt>
              </c:strCache>
            </c:strRef>
          </c:cat>
          <c:val>
            <c:numRef>
              <c:f>Role!$C$3:$C$10</c:f>
              <c:numCache>
                <c:formatCode>0%</c:formatCode>
                <c:ptCount val="8"/>
                <c:pt idx="0" formatCode="0.0%">
                  <c:v>3.2258064516129032E-3</c:v>
                </c:pt>
                <c:pt idx="1">
                  <c:v>6.4516129032258064E-3</c:v>
                </c:pt>
                <c:pt idx="2">
                  <c:v>9.6774193548387101E-3</c:v>
                </c:pt>
                <c:pt idx="3">
                  <c:v>9.6774193548387094E-2</c:v>
                </c:pt>
                <c:pt idx="4">
                  <c:v>0.1032258064516129</c:v>
                </c:pt>
                <c:pt idx="5">
                  <c:v>0.13870967741935483</c:v>
                </c:pt>
                <c:pt idx="6">
                  <c:v>0.21935483870967742</c:v>
                </c:pt>
                <c:pt idx="7">
                  <c:v>0.42258064516129035</c:v>
                </c:pt>
              </c:numCache>
            </c:numRef>
          </c:val>
          <c:extLst>
            <c:ext xmlns:c16="http://schemas.microsoft.com/office/drawing/2014/chart" uri="{C3380CC4-5D6E-409C-BE32-E72D297353CC}">
              <c16:uniqueId val="{00000000-292D-42BD-BFA1-7554FA86E926}"/>
            </c:ext>
          </c:extLst>
        </c:ser>
        <c:dLbls>
          <c:dLblPos val="outEnd"/>
          <c:showLegendKey val="0"/>
          <c:showVal val="1"/>
          <c:showCatName val="0"/>
          <c:showSerName val="0"/>
          <c:showPercent val="0"/>
          <c:showBubbleSize val="0"/>
        </c:dLbls>
        <c:gapWidth val="182"/>
        <c:axId val="531340400"/>
        <c:axId val="531338104"/>
      </c:barChart>
      <c:catAx>
        <c:axId val="531340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31338104"/>
        <c:crosses val="autoZero"/>
        <c:auto val="1"/>
        <c:lblAlgn val="ctr"/>
        <c:lblOffset val="100"/>
        <c:noMultiLvlLbl val="0"/>
      </c:catAx>
      <c:valAx>
        <c:axId val="531338104"/>
        <c:scaling>
          <c:orientation val="minMax"/>
        </c:scaling>
        <c:delete val="1"/>
        <c:axPos val="b"/>
        <c:numFmt formatCode="0.0%" sourceLinked="1"/>
        <c:majorTickMark val="none"/>
        <c:minorTickMark val="none"/>
        <c:tickLblPos val="nextTo"/>
        <c:crossAx val="531340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ProjectType!$A$11:$A$17</c:f>
              <c:strCache>
                <c:ptCount val="7"/>
                <c:pt idx="0">
                  <c:v>Apartments and multi-family housing units</c:v>
                </c:pt>
                <c:pt idx="1">
                  <c:v>Education (K-12)</c:v>
                </c:pt>
                <c:pt idx="2">
                  <c:v>Hospitals/Other Healthcare buildings</c:v>
                </c:pt>
                <c:pt idx="3">
                  <c:v>Retail</c:v>
                </c:pt>
                <c:pt idx="4">
                  <c:v>Education (Higher Education)</c:v>
                </c:pt>
                <c:pt idx="5">
                  <c:v>Public buildings (e.g. government)</c:v>
                </c:pt>
                <c:pt idx="6">
                  <c:v>Office</c:v>
                </c:pt>
              </c:strCache>
            </c:strRef>
          </c:cat>
          <c:val>
            <c:numRef>
              <c:f>ProjectType!$B$11:$B$17</c:f>
              <c:numCache>
                <c:formatCode>0%</c:formatCode>
                <c:ptCount val="7"/>
                <c:pt idx="0">
                  <c:v>0.50322580645161286</c:v>
                </c:pt>
                <c:pt idx="1">
                  <c:v>0.532258064516129</c:v>
                </c:pt>
                <c:pt idx="2">
                  <c:v>0.54516129032258065</c:v>
                </c:pt>
                <c:pt idx="3">
                  <c:v>0.56774193548387097</c:v>
                </c:pt>
                <c:pt idx="4">
                  <c:v>0.63225806451612898</c:v>
                </c:pt>
                <c:pt idx="5">
                  <c:v>0.66129032258064513</c:v>
                </c:pt>
                <c:pt idx="6">
                  <c:v>0.81290322580645158</c:v>
                </c:pt>
              </c:numCache>
            </c:numRef>
          </c:val>
          <c:extLst>
            <c:ext xmlns:c16="http://schemas.microsoft.com/office/drawing/2014/chart" uri="{C3380CC4-5D6E-409C-BE32-E72D297353CC}">
              <c16:uniqueId val="{00000000-857D-40E2-A1E7-737F5E274939}"/>
            </c:ext>
          </c:extLst>
        </c:ser>
        <c:dLbls>
          <c:dLblPos val="outEnd"/>
          <c:showLegendKey val="0"/>
          <c:showVal val="1"/>
          <c:showCatName val="0"/>
          <c:showSerName val="0"/>
          <c:showPercent val="0"/>
          <c:showBubbleSize val="0"/>
        </c:dLbls>
        <c:gapWidth val="182"/>
        <c:axId val="535002680"/>
        <c:axId val="534998744"/>
      </c:barChart>
      <c:catAx>
        <c:axId val="535002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998744"/>
        <c:crosses val="autoZero"/>
        <c:auto val="1"/>
        <c:lblAlgn val="ctr"/>
        <c:lblOffset val="100"/>
        <c:noMultiLvlLbl val="0"/>
      </c:catAx>
      <c:valAx>
        <c:axId val="534998744"/>
        <c:scaling>
          <c:orientation val="minMax"/>
          <c:max val="1"/>
        </c:scaling>
        <c:delete val="1"/>
        <c:axPos val="b"/>
        <c:numFmt formatCode="0%" sourceLinked="1"/>
        <c:majorTickMark val="out"/>
        <c:minorTickMark val="none"/>
        <c:tickLblPos val="nextTo"/>
        <c:crossAx val="535002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ProjectType!$A$4:$A$10</c:f>
              <c:strCache>
                <c:ptCount val="7"/>
                <c:pt idx="0">
                  <c:v>Other</c:v>
                </c:pt>
                <c:pt idx="1">
                  <c:v>Non-building (bridges, roads, dams, etc.)</c:v>
                </c:pt>
                <c:pt idx="2">
                  <c:v>Single-family housing</c:v>
                </c:pt>
                <c:pt idx="3">
                  <c:v>Entertainment (e.g. stadiums, theme parks)</c:v>
                </c:pt>
                <c:pt idx="4">
                  <c:v>Industrial/Manufacturing</c:v>
                </c:pt>
                <c:pt idx="5">
                  <c:v>Laboratories</c:v>
                </c:pt>
                <c:pt idx="6">
                  <c:v>Hospitality/Hotel</c:v>
                </c:pt>
              </c:strCache>
            </c:strRef>
          </c:cat>
          <c:val>
            <c:numRef>
              <c:f>ProjectType!$B$4:$B$10</c:f>
              <c:numCache>
                <c:formatCode>0%</c:formatCode>
                <c:ptCount val="7"/>
                <c:pt idx="0">
                  <c:v>8.0645161290322578E-2</c:v>
                </c:pt>
                <c:pt idx="1">
                  <c:v>9.3548387096774197E-2</c:v>
                </c:pt>
                <c:pt idx="2">
                  <c:v>0.20322580645161289</c:v>
                </c:pt>
                <c:pt idx="3">
                  <c:v>0.26451612903225807</c:v>
                </c:pt>
                <c:pt idx="4">
                  <c:v>0.34193548387096778</c:v>
                </c:pt>
                <c:pt idx="5">
                  <c:v>0.44838709677419353</c:v>
                </c:pt>
                <c:pt idx="6">
                  <c:v>0.47741935483870968</c:v>
                </c:pt>
              </c:numCache>
            </c:numRef>
          </c:val>
          <c:extLst>
            <c:ext xmlns:c16="http://schemas.microsoft.com/office/drawing/2014/chart" uri="{C3380CC4-5D6E-409C-BE32-E72D297353CC}">
              <c16:uniqueId val="{00000000-3445-435C-9B62-2393B1F26527}"/>
            </c:ext>
          </c:extLst>
        </c:ser>
        <c:dLbls>
          <c:dLblPos val="outEnd"/>
          <c:showLegendKey val="0"/>
          <c:showVal val="1"/>
          <c:showCatName val="0"/>
          <c:showSerName val="0"/>
          <c:showPercent val="0"/>
          <c:showBubbleSize val="0"/>
        </c:dLbls>
        <c:gapWidth val="182"/>
        <c:axId val="535002680"/>
        <c:axId val="534998744"/>
      </c:barChart>
      <c:catAx>
        <c:axId val="535002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998744"/>
        <c:crosses val="autoZero"/>
        <c:auto val="1"/>
        <c:lblAlgn val="ctr"/>
        <c:lblOffset val="100"/>
        <c:noMultiLvlLbl val="0"/>
      </c:catAx>
      <c:valAx>
        <c:axId val="534998744"/>
        <c:scaling>
          <c:orientation val="minMax"/>
          <c:max val="1"/>
        </c:scaling>
        <c:delete val="1"/>
        <c:axPos val="b"/>
        <c:numFmt formatCode="0%" sourceLinked="1"/>
        <c:majorTickMark val="out"/>
        <c:minorTickMark val="none"/>
        <c:tickLblPos val="nextTo"/>
        <c:crossAx val="535002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CCCC00"/>
              </a:solidFill>
              <a:ln w="19050">
                <a:solidFill>
                  <a:schemeClr val="lt1"/>
                </a:solidFill>
              </a:ln>
              <a:effectLst/>
            </c:spPr>
            <c:extLst>
              <c:ext xmlns:c16="http://schemas.microsoft.com/office/drawing/2014/chart" uri="{C3380CC4-5D6E-409C-BE32-E72D297353CC}">
                <c16:uniqueId val="{00000001-7036-4EAE-B095-D45E5D47E84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036-4EAE-B095-D45E5D47E84C}"/>
              </c:ext>
            </c:extLst>
          </c:dPt>
          <c:dPt>
            <c:idx val="2"/>
            <c:bubble3D val="0"/>
            <c:spPr>
              <a:solidFill>
                <a:srgbClr val="CCECFF"/>
              </a:solidFill>
              <a:ln w="19050">
                <a:solidFill>
                  <a:schemeClr val="lt1"/>
                </a:solidFill>
              </a:ln>
              <a:effectLst/>
            </c:spPr>
            <c:extLst>
              <c:ext xmlns:c16="http://schemas.microsoft.com/office/drawing/2014/chart" uri="{C3380CC4-5D6E-409C-BE32-E72D297353CC}">
                <c16:uniqueId val="{00000005-7036-4EAE-B095-D45E5D47E84C}"/>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'Construction Cost'!$B$10:$B$12</c:f>
              <c:strCache>
                <c:ptCount val="3"/>
                <c:pt idx="0">
                  <c:v>More than 10 projects</c:v>
                </c:pt>
                <c:pt idx="1">
                  <c:v>6 to 10 projects</c:v>
                </c:pt>
                <c:pt idx="2">
                  <c:v>1 to 5 projects</c:v>
                </c:pt>
              </c:strCache>
            </c:strRef>
          </c:cat>
          <c:val>
            <c:numRef>
              <c:f>'Construction Cost'!$C$10:$C$12</c:f>
              <c:numCache>
                <c:formatCode>0%</c:formatCode>
                <c:ptCount val="3"/>
                <c:pt idx="0">
                  <c:v>0.38064516129032255</c:v>
                </c:pt>
                <c:pt idx="1">
                  <c:v>0.25161290322580643</c:v>
                </c:pt>
                <c:pt idx="2">
                  <c:v>0.36774193548387096</c:v>
                </c:pt>
              </c:numCache>
            </c:numRef>
          </c:val>
          <c:extLst>
            <c:ext xmlns:c16="http://schemas.microsoft.com/office/drawing/2014/chart" uri="{C3380CC4-5D6E-409C-BE32-E72D297353CC}">
              <c16:uniqueId val="{00000006-7036-4EAE-B095-D45E5D47E84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CCCC00"/>
              </a:solidFill>
              <a:ln w="19050">
                <a:solidFill>
                  <a:schemeClr val="lt1"/>
                </a:solidFill>
              </a:ln>
              <a:effectLst/>
            </c:spPr>
            <c:extLst>
              <c:ext xmlns:c16="http://schemas.microsoft.com/office/drawing/2014/chart" uri="{C3380CC4-5D6E-409C-BE32-E72D297353CC}">
                <c16:uniqueId val="{00000001-C5EF-49E8-A0D5-2DF0B7E7973E}"/>
              </c:ext>
            </c:extLst>
          </c:dPt>
          <c:dPt>
            <c:idx val="1"/>
            <c:bubble3D val="0"/>
            <c:spPr>
              <a:solidFill>
                <a:srgbClr val="CCECFF"/>
              </a:solidFill>
              <a:ln w="19050">
                <a:solidFill>
                  <a:schemeClr val="lt1"/>
                </a:solidFill>
              </a:ln>
              <a:effectLst/>
            </c:spPr>
            <c:extLst>
              <c:ext xmlns:c16="http://schemas.microsoft.com/office/drawing/2014/chart" uri="{C3380CC4-5D6E-409C-BE32-E72D297353CC}">
                <c16:uniqueId val="{00000003-C5EF-49E8-A0D5-2DF0B7E7973E}"/>
              </c:ext>
            </c:extLst>
          </c:dPt>
          <c:dPt>
            <c:idx val="2"/>
            <c:bubble3D val="0"/>
            <c:spPr>
              <a:solidFill>
                <a:srgbClr val="FFC000"/>
              </a:solidFill>
              <a:ln w="19050">
                <a:solidFill>
                  <a:schemeClr val="lt1"/>
                </a:solidFill>
              </a:ln>
              <a:effectLst/>
            </c:spPr>
            <c:extLst>
              <c:ext xmlns:c16="http://schemas.microsoft.com/office/drawing/2014/chart" uri="{C3380CC4-5D6E-409C-BE32-E72D297353CC}">
                <c16:uniqueId val="{00000005-C5EF-49E8-A0D5-2DF0B7E7973E}"/>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C5EF-49E8-A0D5-2DF0B7E7973E}"/>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Renov!$B$3:$B$6</c:f>
              <c:strCache>
                <c:ptCount val="4"/>
                <c:pt idx="0">
                  <c:v>Less than 30%</c:v>
                </c:pt>
                <c:pt idx="1">
                  <c:v>30% to 60%</c:v>
                </c:pt>
                <c:pt idx="2">
                  <c:v>More than 60%</c:v>
                </c:pt>
                <c:pt idx="3">
                  <c:v>Don't Know</c:v>
                </c:pt>
              </c:strCache>
            </c:strRef>
          </c:cat>
          <c:val>
            <c:numRef>
              <c:f>Renov!$C$3:$C$6</c:f>
              <c:numCache>
                <c:formatCode>0%</c:formatCode>
                <c:ptCount val="4"/>
                <c:pt idx="0">
                  <c:v>0.54516129032258065</c:v>
                </c:pt>
                <c:pt idx="1">
                  <c:v>0.28064516129032258</c:v>
                </c:pt>
                <c:pt idx="2">
                  <c:v>0.14838709677419354</c:v>
                </c:pt>
                <c:pt idx="3">
                  <c:v>2.5806451612903226E-2</c:v>
                </c:pt>
              </c:numCache>
            </c:numRef>
          </c:val>
          <c:extLst>
            <c:ext xmlns:c16="http://schemas.microsoft.com/office/drawing/2014/chart" uri="{C3380CC4-5D6E-409C-BE32-E72D297353CC}">
              <c16:uniqueId val="{00000008-C5EF-49E8-A0D5-2DF0B7E7973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StakeholdersEngaged!$A$27</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StakeholdersEngaged!$B$26:$G$26</c:f>
              <c:strCache>
                <c:ptCount val="6"/>
                <c:pt idx="0">
                  <c:v>Leadership</c:v>
                </c:pt>
                <c:pt idx="1">
                  <c:v>End Users</c:v>
                </c:pt>
                <c:pt idx="2">
                  <c:v>Procurement</c:v>
                </c:pt>
                <c:pt idx="3">
                  <c:v>Furniture, Fixtures and Equipment</c:v>
                </c:pt>
                <c:pt idx="4">
                  <c:v>Low Voltage Systems</c:v>
                </c:pt>
                <c:pt idx="5">
                  <c:v>Facilities Management</c:v>
                </c:pt>
              </c:strCache>
            </c:strRef>
          </c:cat>
          <c:val>
            <c:numRef>
              <c:f>StakeholdersEngaged!$B$27:$G$27</c:f>
              <c:numCache>
                <c:formatCode>0%</c:formatCode>
                <c:ptCount val="6"/>
                <c:pt idx="0">
                  <c:v>0.81612903225806444</c:v>
                </c:pt>
                <c:pt idx="1">
                  <c:v>0.2870967741935484</c:v>
                </c:pt>
                <c:pt idx="2">
                  <c:v>9.6774193548387094E-2</c:v>
                </c:pt>
                <c:pt idx="3">
                  <c:v>4.1935483870967752E-2</c:v>
                </c:pt>
                <c:pt idx="4">
                  <c:v>3.870967741935484E-2</c:v>
                </c:pt>
                <c:pt idx="5">
                  <c:v>0.16451612903225807</c:v>
                </c:pt>
              </c:numCache>
            </c:numRef>
          </c:val>
          <c:extLst>
            <c:ext xmlns:c16="http://schemas.microsoft.com/office/drawing/2014/chart" uri="{C3380CC4-5D6E-409C-BE32-E72D297353CC}">
              <c16:uniqueId val="{00000000-F085-41D6-B500-418446329051}"/>
            </c:ext>
          </c:extLst>
        </c:ser>
        <c:ser>
          <c:idx val="1"/>
          <c:order val="1"/>
          <c:tx>
            <c:strRef>
              <c:f>StakeholdersEngaged!$A$28</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StakeholdersEngaged!$B$26:$G$26</c:f>
              <c:strCache>
                <c:ptCount val="6"/>
                <c:pt idx="0">
                  <c:v>Leadership</c:v>
                </c:pt>
                <c:pt idx="1">
                  <c:v>End Users</c:v>
                </c:pt>
                <c:pt idx="2">
                  <c:v>Procurement</c:v>
                </c:pt>
                <c:pt idx="3">
                  <c:v>Furniture, Fixtures and Equipment</c:v>
                </c:pt>
                <c:pt idx="4">
                  <c:v>Low Voltage Systems</c:v>
                </c:pt>
                <c:pt idx="5">
                  <c:v>Facilities Management</c:v>
                </c:pt>
              </c:strCache>
            </c:strRef>
          </c:cat>
          <c:val>
            <c:numRef>
              <c:f>StakeholdersEngaged!$B$28:$G$28</c:f>
              <c:numCache>
                <c:formatCode>0%</c:formatCode>
                <c:ptCount val="6"/>
                <c:pt idx="0">
                  <c:v>0.95483870967741935</c:v>
                </c:pt>
                <c:pt idx="1">
                  <c:v>0.50645161290322582</c:v>
                </c:pt>
                <c:pt idx="2">
                  <c:v>0.17419354838709677</c:v>
                </c:pt>
                <c:pt idx="3">
                  <c:v>8.3870967741935504E-2</c:v>
                </c:pt>
                <c:pt idx="4">
                  <c:v>8.7096774193548387E-2</c:v>
                </c:pt>
                <c:pt idx="5">
                  <c:v>0.28387096774193549</c:v>
                </c:pt>
              </c:numCache>
            </c:numRef>
          </c:val>
          <c:extLst>
            <c:ext xmlns:c16="http://schemas.microsoft.com/office/drawing/2014/chart" uri="{C3380CC4-5D6E-409C-BE32-E72D297353CC}">
              <c16:uniqueId val="{00000001-F085-41D6-B500-418446329051}"/>
            </c:ext>
          </c:extLst>
        </c:ser>
        <c:dLbls>
          <c:dLblPos val="outEnd"/>
          <c:showLegendKey val="0"/>
          <c:showVal val="1"/>
          <c:showCatName val="0"/>
          <c:showSerName val="0"/>
          <c:showPercent val="0"/>
          <c:showBubbleSize val="0"/>
        </c:dLbls>
        <c:gapWidth val="219"/>
        <c:overlap val="-27"/>
        <c:axId val="654901504"/>
        <c:axId val="654902488"/>
      </c:barChart>
      <c:catAx>
        <c:axId val="65490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54902488"/>
        <c:crosses val="autoZero"/>
        <c:auto val="1"/>
        <c:lblAlgn val="ctr"/>
        <c:lblOffset val="100"/>
        <c:noMultiLvlLbl val="0"/>
      </c:catAx>
      <c:valAx>
        <c:axId val="654902488"/>
        <c:scaling>
          <c:orientation val="minMax"/>
          <c:max val="1"/>
        </c:scaling>
        <c:delete val="1"/>
        <c:axPos val="l"/>
        <c:numFmt formatCode="0%" sourceLinked="1"/>
        <c:majorTickMark val="out"/>
        <c:minorTickMark val="none"/>
        <c:tickLblPos val="nextTo"/>
        <c:crossAx val="654901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Billings!$B$3:$B$9</c:f>
              <c:strCache>
                <c:ptCount val="7"/>
                <c:pt idx="0">
                  <c:v>$50 million or more</c:v>
                </c:pt>
                <c:pt idx="1">
                  <c:v>$10 million to under $50 million</c:v>
                </c:pt>
                <c:pt idx="2">
                  <c:v>$5 million to under $10 million</c:v>
                </c:pt>
                <c:pt idx="3">
                  <c:v>$1 million to under $5 million</c:v>
                </c:pt>
                <c:pt idx="4">
                  <c:v>$500,000 to under $1 million</c:v>
                </c:pt>
                <c:pt idx="5">
                  <c:v>$250,000 to under $500,000</c:v>
                </c:pt>
                <c:pt idx="6">
                  <c:v>Under $250,000</c:v>
                </c:pt>
              </c:strCache>
            </c:strRef>
          </c:cat>
          <c:val>
            <c:numRef>
              <c:f>Billings!$C$3:$C$9</c:f>
              <c:numCache>
                <c:formatCode>0%</c:formatCode>
                <c:ptCount val="7"/>
                <c:pt idx="0">
                  <c:v>0.24193548387096775</c:v>
                </c:pt>
                <c:pt idx="1">
                  <c:v>0.24838709677419357</c:v>
                </c:pt>
                <c:pt idx="2">
                  <c:v>0.16129032258064516</c:v>
                </c:pt>
                <c:pt idx="3">
                  <c:v>0.24516129032258063</c:v>
                </c:pt>
                <c:pt idx="4">
                  <c:v>4.5161290322580643E-2</c:v>
                </c:pt>
                <c:pt idx="5">
                  <c:v>1.935483870967742E-2</c:v>
                </c:pt>
                <c:pt idx="6">
                  <c:v>3.870967741935484E-2</c:v>
                </c:pt>
              </c:numCache>
            </c:numRef>
          </c:val>
          <c:extLst>
            <c:ext xmlns:c16="http://schemas.microsoft.com/office/drawing/2014/chart" uri="{C3380CC4-5D6E-409C-BE32-E72D297353CC}">
              <c16:uniqueId val="{00000000-490A-4AF5-B450-1216026E3E53}"/>
            </c:ext>
          </c:extLst>
        </c:ser>
        <c:dLbls>
          <c:dLblPos val="outEnd"/>
          <c:showLegendKey val="0"/>
          <c:showVal val="1"/>
          <c:showCatName val="0"/>
          <c:showSerName val="0"/>
          <c:showPercent val="0"/>
          <c:showBubbleSize val="0"/>
        </c:dLbls>
        <c:gapWidth val="182"/>
        <c:axId val="619255816"/>
        <c:axId val="289071496"/>
      </c:barChart>
      <c:catAx>
        <c:axId val="619255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9071496"/>
        <c:crosses val="autoZero"/>
        <c:auto val="1"/>
        <c:lblAlgn val="ctr"/>
        <c:lblOffset val="100"/>
        <c:noMultiLvlLbl val="0"/>
      </c:catAx>
      <c:valAx>
        <c:axId val="289071496"/>
        <c:scaling>
          <c:orientation val="minMax"/>
        </c:scaling>
        <c:delete val="1"/>
        <c:axPos val="b"/>
        <c:numFmt formatCode="0%" sourceLinked="1"/>
        <c:majorTickMark val="none"/>
        <c:minorTickMark val="none"/>
        <c:tickLblPos val="nextTo"/>
        <c:crossAx val="619255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'Number of Employees'!$B$3:$B$9</c:f>
              <c:strCache>
                <c:ptCount val="7"/>
                <c:pt idx="0">
                  <c:v>500+</c:v>
                </c:pt>
                <c:pt idx="1">
                  <c:v>250 - 499</c:v>
                </c:pt>
                <c:pt idx="2">
                  <c:v>100 - 249</c:v>
                </c:pt>
                <c:pt idx="3">
                  <c:v>50 - 99</c:v>
                </c:pt>
                <c:pt idx="4">
                  <c:v>20 - 49</c:v>
                </c:pt>
                <c:pt idx="5">
                  <c:v>10 - 19</c:v>
                </c:pt>
                <c:pt idx="6">
                  <c:v>1 - 9</c:v>
                </c:pt>
              </c:strCache>
            </c:strRef>
          </c:cat>
          <c:val>
            <c:numRef>
              <c:f>'Number of Employees'!$C$3:$C$9</c:f>
              <c:numCache>
                <c:formatCode>0%</c:formatCode>
                <c:ptCount val="7"/>
                <c:pt idx="0">
                  <c:v>0.24516129032258063</c:v>
                </c:pt>
                <c:pt idx="1">
                  <c:v>6.4516129032258063E-2</c:v>
                </c:pt>
                <c:pt idx="2">
                  <c:v>0.12903225806451613</c:v>
                </c:pt>
                <c:pt idx="3">
                  <c:v>0.11935483870967742</c:v>
                </c:pt>
                <c:pt idx="4">
                  <c:v>0.16129032258064516</c:v>
                </c:pt>
                <c:pt idx="5">
                  <c:v>0.14838709677419354</c:v>
                </c:pt>
                <c:pt idx="6">
                  <c:v>0.13225806451612904</c:v>
                </c:pt>
              </c:numCache>
            </c:numRef>
          </c:val>
          <c:extLst>
            <c:ext xmlns:c16="http://schemas.microsoft.com/office/drawing/2014/chart" uri="{C3380CC4-5D6E-409C-BE32-E72D297353CC}">
              <c16:uniqueId val="{00000000-AE36-4296-99F2-E822D74C11DE}"/>
            </c:ext>
          </c:extLst>
        </c:ser>
        <c:dLbls>
          <c:dLblPos val="outEnd"/>
          <c:showLegendKey val="0"/>
          <c:showVal val="1"/>
          <c:showCatName val="0"/>
          <c:showSerName val="0"/>
          <c:showPercent val="0"/>
          <c:showBubbleSize val="0"/>
        </c:dLbls>
        <c:gapWidth val="182"/>
        <c:axId val="535006616"/>
        <c:axId val="535007600"/>
      </c:barChart>
      <c:catAx>
        <c:axId val="535006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35007600"/>
        <c:crosses val="autoZero"/>
        <c:auto val="1"/>
        <c:lblAlgn val="ctr"/>
        <c:lblOffset val="100"/>
        <c:noMultiLvlLbl val="0"/>
      </c:catAx>
      <c:valAx>
        <c:axId val="535007600"/>
        <c:scaling>
          <c:orientation val="minMax"/>
        </c:scaling>
        <c:delete val="1"/>
        <c:axPos val="b"/>
        <c:numFmt formatCode="0%" sourceLinked="1"/>
        <c:majorTickMark val="none"/>
        <c:minorTickMark val="none"/>
        <c:tickLblPos val="nextTo"/>
        <c:crossAx val="535006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CCCC00"/>
              </a:solidFill>
              <a:ln w="19050">
                <a:solidFill>
                  <a:schemeClr val="lt1"/>
                </a:solidFill>
              </a:ln>
              <a:effectLst/>
            </c:spPr>
            <c:extLst>
              <c:ext xmlns:c16="http://schemas.microsoft.com/office/drawing/2014/chart" uri="{C3380CC4-5D6E-409C-BE32-E72D297353CC}">
                <c16:uniqueId val="{00000001-C40D-408A-8B92-B6B61989D08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40D-408A-8B92-B6B61989D082}"/>
              </c:ext>
            </c:extLst>
          </c:dPt>
          <c:dPt>
            <c:idx val="2"/>
            <c:bubble3D val="0"/>
            <c:spPr>
              <a:solidFill>
                <a:srgbClr val="CCECFF"/>
              </a:solidFill>
              <a:ln w="19050">
                <a:solidFill>
                  <a:schemeClr val="lt1"/>
                </a:solidFill>
              </a:ln>
              <a:effectLst/>
            </c:spPr>
            <c:extLst>
              <c:ext xmlns:c16="http://schemas.microsoft.com/office/drawing/2014/chart" uri="{C3380CC4-5D6E-409C-BE32-E72D297353CC}">
                <c16:uniqueId val="{00000005-C40D-408A-8B92-B6B61989D082}"/>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C40D-408A-8B92-B6B61989D082}"/>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WhereBuilding!$A$3:$A$6</c:f>
              <c:strCache>
                <c:ptCount val="4"/>
                <c:pt idx="0">
                  <c:v>International (In the US and/or in other countries)</c:v>
                </c:pt>
                <c:pt idx="1">
                  <c:v>National (defined as 10+ US states)</c:v>
                </c:pt>
                <c:pt idx="2">
                  <c:v>Regional (3-9 US states)</c:v>
                </c:pt>
                <c:pt idx="3">
                  <c:v>Local (1-2 US states)</c:v>
                </c:pt>
              </c:strCache>
            </c:strRef>
          </c:cat>
          <c:val>
            <c:numRef>
              <c:f>WhereBuilding!$B$3:$B$6</c:f>
              <c:numCache>
                <c:formatCode>0%</c:formatCode>
                <c:ptCount val="4"/>
                <c:pt idx="0">
                  <c:v>0.24838709677419357</c:v>
                </c:pt>
                <c:pt idx="1">
                  <c:v>0.2129032258064516</c:v>
                </c:pt>
                <c:pt idx="2">
                  <c:v>0.34516129032258064</c:v>
                </c:pt>
                <c:pt idx="3">
                  <c:v>0.19354838709677419</c:v>
                </c:pt>
              </c:numCache>
            </c:numRef>
          </c:val>
          <c:extLst>
            <c:ext xmlns:c16="http://schemas.microsoft.com/office/drawing/2014/chart" uri="{C3380CC4-5D6E-409C-BE32-E72D297353CC}">
              <c16:uniqueId val="{00000008-C40D-408A-8B92-B6B61989D08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Region!$B$3:$B$11</c:f>
              <c:strCache>
                <c:ptCount val="9"/>
                <c:pt idx="0">
                  <c:v>Pacific (AK, CA, HI, OR, WA)</c:v>
                </c:pt>
                <c:pt idx="1">
                  <c:v>Mountain (AZ, CO, ID, MT, NV, NM, UT, WY)</c:v>
                </c:pt>
                <c:pt idx="2">
                  <c:v>West South Central (AR, LA, OK, TX)</c:v>
                </c:pt>
                <c:pt idx="3">
                  <c:v>East South Central (AL, KY, MS, TN)</c:v>
                </c:pt>
                <c:pt idx="4">
                  <c:v>South Atlantic (DE, DC, FL, GA, MD, NC, SC, VA, WV)</c:v>
                </c:pt>
                <c:pt idx="5">
                  <c:v>West North Central (IA, KS, MN, MO, NE, ND, SD)</c:v>
                </c:pt>
                <c:pt idx="6">
                  <c:v>East North Central (IL, IN, MI, OH, WI)</c:v>
                </c:pt>
                <c:pt idx="7">
                  <c:v>Middle Atlantic (NJ, NY, PA)</c:v>
                </c:pt>
                <c:pt idx="8">
                  <c:v>New England (CT, ME, MA, NH, RI, VT)</c:v>
                </c:pt>
              </c:strCache>
            </c:strRef>
          </c:cat>
          <c:val>
            <c:numRef>
              <c:f>Region!$C$3:$C$11</c:f>
              <c:numCache>
                <c:formatCode>0%</c:formatCode>
                <c:ptCount val="9"/>
                <c:pt idx="0">
                  <c:v>0.26347305389221559</c:v>
                </c:pt>
                <c:pt idx="1">
                  <c:v>0.10179640718562874</c:v>
                </c:pt>
                <c:pt idx="2">
                  <c:v>0.17964071856287425</c:v>
                </c:pt>
                <c:pt idx="3">
                  <c:v>0.1317365269461078</c:v>
                </c:pt>
                <c:pt idx="4">
                  <c:v>0.32335329341317359</c:v>
                </c:pt>
                <c:pt idx="5">
                  <c:v>0.16766467065868262</c:v>
                </c:pt>
                <c:pt idx="6">
                  <c:v>0.25748502994011974</c:v>
                </c:pt>
                <c:pt idx="7">
                  <c:v>0.19760479041916168</c:v>
                </c:pt>
                <c:pt idx="8">
                  <c:v>0.11377245508982035</c:v>
                </c:pt>
              </c:numCache>
            </c:numRef>
          </c:val>
          <c:extLst>
            <c:ext xmlns:c16="http://schemas.microsoft.com/office/drawing/2014/chart" uri="{C3380CC4-5D6E-409C-BE32-E72D297353CC}">
              <c16:uniqueId val="{00000000-E15A-4A66-9ED4-EDD01900EC55}"/>
            </c:ext>
          </c:extLst>
        </c:ser>
        <c:dLbls>
          <c:dLblPos val="outEnd"/>
          <c:showLegendKey val="0"/>
          <c:showVal val="1"/>
          <c:showCatName val="0"/>
          <c:showSerName val="0"/>
          <c:showPercent val="0"/>
          <c:showBubbleSize val="0"/>
        </c:dLbls>
        <c:gapWidth val="182"/>
        <c:axId val="620186424"/>
        <c:axId val="620188064"/>
      </c:barChart>
      <c:catAx>
        <c:axId val="620186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620188064"/>
        <c:crosses val="autoZero"/>
        <c:auto val="1"/>
        <c:lblAlgn val="ctr"/>
        <c:lblOffset val="100"/>
        <c:noMultiLvlLbl val="0"/>
      </c:catAx>
      <c:valAx>
        <c:axId val="620188064"/>
        <c:scaling>
          <c:orientation val="minMax"/>
        </c:scaling>
        <c:delete val="1"/>
        <c:axPos val="b"/>
        <c:numFmt formatCode="0%" sourceLinked="1"/>
        <c:majorTickMark val="none"/>
        <c:minorTickMark val="none"/>
        <c:tickLblPos val="nextTo"/>
        <c:crossAx val="620186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'BIM Use'!$B$3:$B$7</c:f>
              <c:strCache>
                <c:ptCount val="5"/>
                <c:pt idx="0">
                  <c:v>None</c:v>
                </c:pt>
                <c:pt idx="1">
                  <c:v>Less than 15%</c:v>
                </c:pt>
                <c:pt idx="2">
                  <c:v>15-30%</c:v>
                </c:pt>
                <c:pt idx="3">
                  <c:v>31-60%</c:v>
                </c:pt>
                <c:pt idx="4">
                  <c:v>More than 60%</c:v>
                </c:pt>
              </c:strCache>
            </c:strRef>
          </c:cat>
          <c:val>
            <c:numRef>
              <c:f>'BIM Use'!$C$3:$C$7</c:f>
              <c:numCache>
                <c:formatCode>0%</c:formatCode>
                <c:ptCount val="5"/>
                <c:pt idx="0">
                  <c:v>6.7741935483870974E-2</c:v>
                </c:pt>
                <c:pt idx="1">
                  <c:v>0.1</c:v>
                </c:pt>
                <c:pt idx="2">
                  <c:v>5.8064516129032261E-2</c:v>
                </c:pt>
                <c:pt idx="3">
                  <c:v>8.0645161290322578E-2</c:v>
                </c:pt>
                <c:pt idx="4">
                  <c:v>0.69354838709677424</c:v>
                </c:pt>
              </c:numCache>
            </c:numRef>
          </c:val>
          <c:extLst>
            <c:ext xmlns:c16="http://schemas.microsoft.com/office/drawing/2014/chart" uri="{C3380CC4-5D6E-409C-BE32-E72D297353CC}">
              <c16:uniqueId val="{00000000-0856-448A-B5FB-88AE55F1CF42}"/>
            </c:ext>
          </c:extLst>
        </c:ser>
        <c:dLbls>
          <c:dLblPos val="outEnd"/>
          <c:showLegendKey val="0"/>
          <c:showVal val="1"/>
          <c:showCatName val="0"/>
          <c:showSerName val="0"/>
          <c:showPercent val="0"/>
          <c:showBubbleSize val="0"/>
        </c:dLbls>
        <c:gapWidth val="182"/>
        <c:axId val="564939168"/>
        <c:axId val="564934576"/>
      </c:barChart>
      <c:catAx>
        <c:axId val="564939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4934576"/>
        <c:crosses val="autoZero"/>
        <c:auto val="1"/>
        <c:lblAlgn val="ctr"/>
        <c:lblOffset val="100"/>
        <c:noMultiLvlLbl val="0"/>
      </c:catAx>
      <c:valAx>
        <c:axId val="564934576"/>
        <c:scaling>
          <c:orientation val="minMax"/>
        </c:scaling>
        <c:delete val="1"/>
        <c:axPos val="b"/>
        <c:numFmt formatCode="0%" sourceLinked="1"/>
        <c:majorTickMark val="none"/>
        <c:minorTickMark val="none"/>
        <c:tickLblPos val="nextTo"/>
        <c:crossAx val="564939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Familiar with Lean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FE61-4E43-99C9-6B4CCBDC5E71}"/>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FE61-4E43-99C9-6B4CCBDC5E71}"/>
              </c:ext>
            </c:extLst>
          </c:dPt>
          <c:dLbls>
            <c:dLbl>
              <c:idx val="1"/>
              <c:layout>
                <c:manualLayout>
                  <c:x val="0.17958153688372502"/>
                  <c:y val="9.5986803732866721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E61-4E43-99C9-6B4CCBDC5E71}"/>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'Lean FamiliarityUse'!$B$3:$B$4</c:f>
              <c:strCache>
                <c:ptCount val="2"/>
                <c:pt idx="0">
                  <c:v>Yes</c:v>
                </c:pt>
                <c:pt idx="1">
                  <c:v>No</c:v>
                </c:pt>
              </c:strCache>
            </c:strRef>
          </c:cat>
          <c:val>
            <c:numRef>
              <c:f>'Lean FamiliarityUse'!$C$3:$C$4</c:f>
              <c:numCache>
                <c:formatCode>0%</c:formatCode>
                <c:ptCount val="2"/>
                <c:pt idx="0">
                  <c:v>0.6387096774193548</c:v>
                </c:pt>
                <c:pt idx="1">
                  <c:v>0.36129032258064514</c:v>
                </c:pt>
              </c:numCache>
            </c:numRef>
          </c:val>
          <c:extLst>
            <c:ext xmlns:c16="http://schemas.microsoft.com/office/drawing/2014/chart" uri="{C3380CC4-5D6E-409C-BE32-E72D297353CC}">
              <c16:uniqueId val="{00000004-FE61-4E43-99C9-6B4CCBDC5E7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Use Lean on Projects Valued at Over $10M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'Lean FamiliarityUse'!$B$6:$B$12</c:f>
              <c:strCache>
                <c:ptCount val="7"/>
                <c:pt idx="0">
                  <c:v>Not at all</c:v>
                </c:pt>
                <c:pt idx="1">
                  <c:v>Only if owner requires it</c:v>
                </c:pt>
                <c:pt idx="2">
                  <c:v>Infrequently (Less than 10% of projects)</c:v>
                </c:pt>
                <c:pt idx="3">
                  <c:v>Sometimes (11% to 30% or projects)</c:v>
                </c:pt>
                <c:pt idx="4">
                  <c:v>Frequently (31% to 60% of projects)</c:v>
                </c:pt>
                <c:pt idx="5">
                  <c:v>Very Frequently (61% to 90% of projects)</c:v>
                </c:pt>
                <c:pt idx="6">
                  <c:v>Always (More than 90% of projects)</c:v>
                </c:pt>
              </c:strCache>
            </c:strRef>
          </c:cat>
          <c:val>
            <c:numRef>
              <c:f>'Lean FamiliarityUse'!$C$6:$C$12</c:f>
              <c:numCache>
                <c:formatCode>0%</c:formatCode>
                <c:ptCount val="7"/>
                <c:pt idx="0">
                  <c:v>0.12121212121212122</c:v>
                </c:pt>
                <c:pt idx="1">
                  <c:v>0.19191919191919191</c:v>
                </c:pt>
                <c:pt idx="2">
                  <c:v>0.23232323232323232</c:v>
                </c:pt>
                <c:pt idx="3">
                  <c:v>0.22222222222222221</c:v>
                </c:pt>
                <c:pt idx="4">
                  <c:v>0.17171717171717168</c:v>
                </c:pt>
                <c:pt idx="5">
                  <c:v>5.0505050505050504E-2</c:v>
                </c:pt>
                <c:pt idx="6">
                  <c:v>1.0101010101010102E-2</c:v>
                </c:pt>
              </c:numCache>
            </c:numRef>
          </c:val>
          <c:extLst>
            <c:ext xmlns:c16="http://schemas.microsoft.com/office/drawing/2014/chart" uri="{C3380CC4-5D6E-409C-BE32-E72D297353CC}">
              <c16:uniqueId val="{00000000-6D47-46FD-8482-D34D20766029}"/>
            </c:ext>
          </c:extLst>
        </c:ser>
        <c:dLbls>
          <c:dLblPos val="outEnd"/>
          <c:showLegendKey val="0"/>
          <c:showVal val="1"/>
          <c:showCatName val="0"/>
          <c:showSerName val="0"/>
          <c:showPercent val="0"/>
          <c:showBubbleSize val="0"/>
        </c:dLbls>
        <c:gapWidth val="182"/>
        <c:axId val="563807760"/>
        <c:axId val="563806120"/>
      </c:barChart>
      <c:catAx>
        <c:axId val="563807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3806120"/>
        <c:crosses val="autoZero"/>
        <c:auto val="1"/>
        <c:lblAlgn val="ctr"/>
        <c:lblOffset val="100"/>
        <c:noMultiLvlLbl val="0"/>
      </c:catAx>
      <c:valAx>
        <c:axId val="563806120"/>
        <c:scaling>
          <c:orientation val="minMax"/>
        </c:scaling>
        <c:delete val="1"/>
        <c:axPos val="b"/>
        <c:numFmt formatCode="0%" sourceLinked="1"/>
        <c:majorTickMark val="none"/>
        <c:minorTickMark val="none"/>
        <c:tickLblPos val="nextTo"/>
        <c:crossAx val="5638077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TopPractices!$B$2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TopPractices!$A$3:$A$11</c:f>
              <c:strCache>
                <c:ptCount val="9"/>
                <c:pt idx="0">
                  <c:v>Diverse group tested concept design against project goals and constraints (e.g., schedule and budget) to sign off on recommendation (validation)</c:v>
                </c:pt>
                <c:pt idx="1">
                  <c:v>Co-located team conducted visual work planning and problem solving</c:v>
                </c:pt>
                <c:pt idx="2">
                  <c:v>Early prototyping (virtual or cardboard) to engage end users</c:v>
                </c:pt>
                <c:pt idx="3">
                  <c:v>Performed direct observation and visual mapping of current and desired state</c:v>
                </c:pt>
                <c:pt idx="4">
                  <c:v>Design and construction BIM models used together for 3D coordination/clash detection</c:v>
                </c:pt>
                <c:pt idx="5">
                  <c:v>Construction informed by continuous and transparent review of risks and opportunities (budget with path back and value add items)</c:v>
                </c:pt>
                <c:pt idx="6">
                  <c:v>Design informed by continuous review and validation of cost, schedule and design, tightly coupled with customer value (target value design)</c:v>
                </c:pt>
                <c:pt idx="7">
                  <c:v>First run studies/mockups of distinct features/typical components</c:v>
                </c:pt>
                <c:pt idx="8">
                  <c:v>Visioning workshop based on industry best practices</c:v>
                </c:pt>
              </c:strCache>
            </c:strRef>
          </c:cat>
          <c:val>
            <c:numRef>
              <c:f>TopPractices!$B$3:$B$11</c:f>
              <c:numCache>
                <c:formatCode>0%</c:formatCode>
                <c:ptCount val="9"/>
                <c:pt idx="0">
                  <c:v>0.3193548387096774</c:v>
                </c:pt>
                <c:pt idx="1">
                  <c:v>0.17741935483870969</c:v>
                </c:pt>
                <c:pt idx="2">
                  <c:v>0.21935483870967742</c:v>
                </c:pt>
                <c:pt idx="3">
                  <c:v>0.27419354838709675</c:v>
                </c:pt>
                <c:pt idx="4">
                  <c:v>0.33870967741935482</c:v>
                </c:pt>
                <c:pt idx="5">
                  <c:v>0.24838709677419357</c:v>
                </c:pt>
                <c:pt idx="6">
                  <c:v>0.4096774193548387</c:v>
                </c:pt>
                <c:pt idx="7">
                  <c:v>0.32580645161290323</c:v>
                </c:pt>
                <c:pt idx="8">
                  <c:v>0.32903225806451614</c:v>
                </c:pt>
              </c:numCache>
            </c:numRef>
          </c:val>
          <c:extLst>
            <c:ext xmlns:c16="http://schemas.microsoft.com/office/drawing/2014/chart" uri="{C3380CC4-5D6E-409C-BE32-E72D297353CC}">
              <c16:uniqueId val="{00000000-6B29-4B81-9677-2EE4EFDD973C}"/>
            </c:ext>
          </c:extLst>
        </c:ser>
        <c:ser>
          <c:idx val="1"/>
          <c:order val="1"/>
          <c:tx>
            <c:strRef>
              <c:f>TopPractices!$C$2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TopPractices!$A$3:$A$11</c:f>
              <c:strCache>
                <c:ptCount val="9"/>
                <c:pt idx="0">
                  <c:v>Diverse group tested concept design against project goals and constraints (e.g., schedule and budget) to sign off on recommendation (validation)</c:v>
                </c:pt>
                <c:pt idx="1">
                  <c:v>Co-located team conducted visual work planning and problem solving</c:v>
                </c:pt>
                <c:pt idx="2">
                  <c:v>Early prototyping (virtual or cardboard) to engage end users</c:v>
                </c:pt>
                <c:pt idx="3">
                  <c:v>Performed direct observation and visual mapping of current and desired state</c:v>
                </c:pt>
                <c:pt idx="4">
                  <c:v>Design and construction BIM models used together for 3D coordination/clash detection</c:v>
                </c:pt>
                <c:pt idx="5">
                  <c:v>Construction informed by continuous and transparent review of risks and opportunities (budget with path back and value add items)</c:v>
                </c:pt>
                <c:pt idx="6">
                  <c:v>Design informed by continuous review and validation of cost, schedule and design, tightly coupled with customer value (target value design)</c:v>
                </c:pt>
                <c:pt idx="7">
                  <c:v>First run studies/mockups of distinct features/typical components</c:v>
                </c:pt>
                <c:pt idx="8">
                  <c:v>Visioning workshop based on industry best practices</c:v>
                </c:pt>
              </c:strCache>
            </c:strRef>
          </c:cat>
          <c:val>
            <c:numRef>
              <c:f>TopPractices!$C$3:$C$11</c:f>
              <c:numCache>
                <c:formatCode>0%</c:formatCode>
                <c:ptCount val="9"/>
                <c:pt idx="0">
                  <c:v>0.56451612903225812</c:v>
                </c:pt>
                <c:pt idx="1">
                  <c:v>0.42903225806451606</c:v>
                </c:pt>
                <c:pt idx="2">
                  <c:v>0.47419354838709682</c:v>
                </c:pt>
                <c:pt idx="3">
                  <c:v>0.532258064516129</c:v>
                </c:pt>
                <c:pt idx="4">
                  <c:v>0.60322580645161294</c:v>
                </c:pt>
                <c:pt idx="5">
                  <c:v>0.52258064516129032</c:v>
                </c:pt>
                <c:pt idx="6">
                  <c:v>0.71290322580645149</c:v>
                </c:pt>
                <c:pt idx="7">
                  <c:v>0.63548387096774195</c:v>
                </c:pt>
                <c:pt idx="8">
                  <c:v>0.68709677419354842</c:v>
                </c:pt>
              </c:numCache>
            </c:numRef>
          </c:val>
          <c:extLst>
            <c:ext xmlns:c16="http://schemas.microsoft.com/office/drawing/2014/chart" uri="{C3380CC4-5D6E-409C-BE32-E72D297353CC}">
              <c16:uniqueId val="{00000001-6B29-4B81-9677-2EE4EFDD973C}"/>
            </c:ext>
          </c:extLst>
        </c:ser>
        <c:dLbls>
          <c:dLblPos val="ctr"/>
          <c:showLegendKey val="0"/>
          <c:showVal val="1"/>
          <c:showCatName val="0"/>
          <c:showSerName val="0"/>
          <c:showPercent val="0"/>
          <c:showBubbleSize val="0"/>
        </c:dLbls>
        <c:gapWidth val="150"/>
        <c:overlap val="100"/>
        <c:axId val="549507304"/>
        <c:axId val="549506320"/>
      </c:barChart>
      <c:catAx>
        <c:axId val="549507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9506320"/>
        <c:crosses val="autoZero"/>
        <c:auto val="1"/>
        <c:lblAlgn val="ctr"/>
        <c:lblOffset val="100"/>
        <c:noMultiLvlLbl val="0"/>
      </c:catAx>
      <c:valAx>
        <c:axId val="549506320"/>
        <c:scaling>
          <c:orientation val="minMax"/>
        </c:scaling>
        <c:delete val="1"/>
        <c:axPos val="b"/>
        <c:numFmt formatCode="0%" sourceLinked="1"/>
        <c:majorTickMark val="none"/>
        <c:minorTickMark val="none"/>
        <c:tickLblPos val="nextTo"/>
        <c:crossAx val="549507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64801924511912E-2"/>
          <c:y val="5.0925925925925923E-2"/>
          <c:w val="0.876425248824095"/>
          <c:h val="0.79081802274715662"/>
        </c:manualLayout>
      </c:layout>
      <c:barChart>
        <c:barDir val="col"/>
        <c:grouping val="clustered"/>
        <c:varyColors val="0"/>
        <c:ser>
          <c:idx val="0"/>
          <c:order val="0"/>
          <c:tx>
            <c:strRef>
              <c:f>'Summary by Phase (2)'!$I$2</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by Phase (2)'!$H$3:$H$13</c:f>
              <c:strCache>
                <c:ptCount val="11"/>
                <c:pt idx="0">
                  <c:v>Visioning Workshop Based on Industry Best Practices</c:v>
                </c:pt>
                <c:pt idx="1">
                  <c:v>Performed Direct Observation and Visual Mapping of Current and Desired State</c:v>
                </c:pt>
                <c:pt idx="2">
                  <c:v>Validation</c:v>
                </c:pt>
                <c:pt idx="4">
                  <c:v>Target Value Design</c:v>
                </c:pt>
                <c:pt idx="5">
                  <c:v>Design Developed by User Groups in a Real Time Unified Process</c:v>
                </c:pt>
                <c:pt idx="6">
                  <c:v>Offline Work by Design Team Pitched to Users in Multiple Cycles</c:v>
                </c:pt>
                <c:pt idx="8">
                  <c:v>Budget With Path Back and Value Add Items</c:v>
                </c:pt>
                <c:pt idx="9">
                  <c:v>Co-located Team Conducted Visual Work Planning and Problem Solving</c:v>
                </c:pt>
                <c:pt idx="10">
                  <c:v>Collaborative, Transparent Turn-Over in Small Batches</c:v>
                </c:pt>
              </c:strCache>
            </c:strRef>
          </c:cat>
          <c:val>
            <c:numRef>
              <c:f>'Summary by Phase (2)'!$I$3:$I$13</c:f>
              <c:numCache>
                <c:formatCode>0%</c:formatCode>
                <c:ptCount val="11"/>
                <c:pt idx="0">
                  <c:v>0.32903225806451614</c:v>
                </c:pt>
                <c:pt idx="1">
                  <c:v>0.27419354838709675</c:v>
                </c:pt>
                <c:pt idx="2">
                  <c:v>0.3193548387096774</c:v>
                </c:pt>
                <c:pt idx="4">
                  <c:v>0.4096774193548387</c:v>
                </c:pt>
                <c:pt idx="5">
                  <c:v>0.19032258064516128</c:v>
                </c:pt>
                <c:pt idx="6">
                  <c:v>0.38387096774193546</c:v>
                </c:pt>
                <c:pt idx="8">
                  <c:v>0.24838709677419357</c:v>
                </c:pt>
                <c:pt idx="9">
                  <c:v>0.17741935483870969</c:v>
                </c:pt>
                <c:pt idx="10">
                  <c:v>0.22580645161290319</c:v>
                </c:pt>
              </c:numCache>
            </c:numRef>
          </c:val>
          <c:extLst>
            <c:ext xmlns:c16="http://schemas.microsoft.com/office/drawing/2014/chart" uri="{C3380CC4-5D6E-409C-BE32-E72D297353CC}">
              <c16:uniqueId val="{00000000-9F2D-4F3C-8BD5-D395781D3E62}"/>
            </c:ext>
          </c:extLst>
        </c:ser>
        <c:ser>
          <c:idx val="1"/>
          <c:order val="1"/>
          <c:tx>
            <c:strRef>
              <c:f>'Summary by Phase (2)'!$J$2</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by Phase (2)'!$H$3:$H$13</c:f>
              <c:strCache>
                <c:ptCount val="11"/>
                <c:pt idx="0">
                  <c:v>Visioning Workshop Based on Industry Best Practices</c:v>
                </c:pt>
                <c:pt idx="1">
                  <c:v>Performed Direct Observation and Visual Mapping of Current and Desired State</c:v>
                </c:pt>
                <c:pt idx="2">
                  <c:v>Validation</c:v>
                </c:pt>
                <c:pt idx="4">
                  <c:v>Target Value Design</c:v>
                </c:pt>
                <c:pt idx="5">
                  <c:v>Design Developed by User Groups in a Real Time Unified Process</c:v>
                </c:pt>
                <c:pt idx="6">
                  <c:v>Offline Work by Design Team Pitched to Users in Multiple Cycles</c:v>
                </c:pt>
                <c:pt idx="8">
                  <c:v>Budget With Path Back and Value Add Items</c:v>
                </c:pt>
                <c:pt idx="9">
                  <c:v>Co-located Team Conducted Visual Work Planning and Problem Solving</c:v>
                </c:pt>
                <c:pt idx="10">
                  <c:v>Collaborative, Transparent Turn-Over in Small Batches</c:v>
                </c:pt>
              </c:strCache>
            </c:strRef>
          </c:cat>
          <c:val>
            <c:numRef>
              <c:f>'Summary by Phase (2)'!$J$3:$J$13</c:f>
              <c:numCache>
                <c:formatCode>0%</c:formatCode>
                <c:ptCount val="11"/>
                <c:pt idx="0">
                  <c:v>0.68709677419354842</c:v>
                </c:pt>
                <c:pt idx="1">
                  <c:v>0.532258064516129</c:v>
                </c:pt>
                <c:pt idx="2">
                  <c:v>0.56451612903225812</c:v>
                </c:pt>
                <c:pt idx="4">
                  <c:v>0.71290322580645149</c:v>
                </c:pt>
                <c:pt idx="5">
                  <c:v>0.39354838709677425</c:v>
                </c:pt>
                <c:pt idx="6">
                  <c:v>0.53870967741935483</c:v>
                </c:pt>
                <c:pt idx="8">
                  <c:v>0.52258064516129032</c:v>
                </c:pt>
                <c:pt idx="9">
                  <c:v>0.42903225806451606</c:v>
                </c:pt>
                <c:pt idx="10">
                  <c:v>0.40322580645161288</c:v>
                </c:pt>
              </c:numCache>
            </c:numRef>
          </c:val>
          <c:extLst>
            <c:ext xmlns:c16="http://schemas.microsoft.com/office/drawing/2014/chart" uri="{C3380CC4-5D6E-409C-BE32-E72D297353CC}">
              <c16:uniqueId val="{00000001-9F2D-4F3C-8BD5-D395781D3E62}"/>
            </c:ext>
          </c:extLst>
        </c:ser>
        <c:dLbls>
          <c:dLblPos val="outEnd"/>
          <c:showLegendKey val="0"/>
          <c:showVal val="1"/>
          <c:showCatName val="0"/>
          <c:showSerName val="0"/>
          <c:showPercent val="0"/>
          <c:showBubbleSize val="0"/>
        </c:dLbls>
        <c:gapWidth val="219"/>
        <c:overlap val="-27"/>
        <c:axId val="477857968"/>
        <c:axId val="477851080"/>
      </c:barChart>
      <c:catAx>
        <c:axId val="477857968"/>
        <c:scaling>
          <c:orientation val="minMax"/>
        </c:scaling>
        <c:delete val="1"/>
        <c:axPos val="b"/>
        <c:numFmt formatCode="General" sourceLinked="1"/>
        <c:majorTickMark val="out"/>
        <c:minorTickMark val="none"/>
        <c:tickLblPos val="nextTo"/>
        <c:crossAx val="477851080"/>
        <c:crosses val="autoZero"/>
        <c:auto val="1"/>
        <c:lblAlgn val="ctr"/>
        <c:lblOffset val="100"/>
        <c:noMultiLvlLbl val="0"/>
      </c:catAx>
      <c:valAx>
        <c:axId val="477851080"/>
        <c:scaling>
          <c:orientation val="minMax"/>
        </c:scaling>
        <c:delete val="1"/>
        <c:axPos val="l"/>
        <c:numFmt formatCode="0%" sourceLinked="1"/>
        <c:majorTickMark val="none"/>
        <c:minorTickMark val="none"/>
        <c:tickLblPos val="nextTo"/>
        <c:crossAx val="477857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TopBudgSchedQual!$H$38</c:f>
              <c:strCache>
                <c:ptCount val="1"/>
                <c:pt idx="0">
                  <c:v>Typical</c:v>
                </c:pt>
              </c:strCache>
            </c:strRef>
          </c:tx>
          <c:spPr>
            <a:solidFill>
              <a:srgbClr val="84C6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TopBudgSchedQual!$G$39:$G$48</c:f>
              <c:strCache>
                <c:ptCount val="10"/>
                <c:pt idx="0">
                  <c:v>Regular conceptual/ continuous budget estimates to select project alternatives during design</c:v>
                </c:pt>
                <c:pt idx="1">
                  <c:v>Target Costing/Target Value Design</c:v>
                </c:pt>
                <c:pt idx="2">
                  <c:v>Total ownership cost analysis</c:v>
                </c:pt>
                <c:pt idx="4">
                  <c:v>Last Planner System</c:v>
                </c:pt>
                <c:pt idx="5">
                  <c:v>Production System Design</c:v>
                </c:pt>
                <c:pt idx="7">
                  <c:v>First run studies/mockups of distinct features/typical components</c:v>
                </c:pt>
                <c:pt idx="8">
                  <c:v>Early prototyping to engage end users</c:v>
                </c:pt>
                <c:pt idx="9">
                  <c:v>Use of multi-trade prefabrication/modularization</c:v>
                </c:pt>
              </c:strCache>
            </c:strRef>
          </c:cat>
          <c:val>
            <c:numRef>
              <c:f>TopBudgSchedQual!$H$39:$H$48</c:f>
              <c:numCache>
                <c:formatCode>0%</c:formatCode>
                <c:ptCount val="10"/>
                <c:pt idx="0">
                  <c:v>0.33225806451612905</c:v>
                </c:pt>
                <c:pt idx="1">
                  <c:v>0.21612903225806451</c:v>
                </c:pt>
                <c:pt idx="2">
                  <c:v>0.12580645161290321</c:v>
                </c:pt>
                <c:pt idx="4">
                  <c:v>0.15806451612903225</c:v>
                </c:pt>
                <c:pt idx="5">
                  <c:v>0.3032258064516129</c:v>
                </c:pt>
                <c:pt idx="7">
                  <c:v>0.32580645161290323</c:v>
                </c:pt>
                <c:pt idx="8">
                  <c:v>0.21935483870967742</c:v>
                </c:pt>
                <c:pt idx="9">
                  <c:v>0.16129032258064516</c:v>
                </c:pt>
              </c:numCache>
            </c:numRef>
          </c:val>
          <c:extLst>
            <c:ext xmlns:c16="http://schemas.microsoft.com/office/drawing/2014/chart" uri="{C3380CC4-5D6E-409C-BE32-E72D297353CC}">
              <c16:uniqueId val="{00000000-7FAA-4A34-83A3-44DFAEA92FB5}"/>
            </c:ext>
          </c:extLst>
        </c:ser>
        <c:ser>
          <c:idx val="1"/>
          <c:order val="1"/>
          <c:tx>
            <c:strRef>
              <c:f>TopBudgSchedQual!$I$38</c:f>
              <c:strCache>
                <c:ptCount val="1"/>
                <c:pt idx="0">
                  <c:v>Best</c:v>
                </c:pt>
              </c:strCache>
            </c:strRef>
          </c:tx>
          <c:spPr>
            <a:solidFill>
              <a:srgbClr val="1A6B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TopBudgSchedQual!$G$39:$G$48</c:f>
              <c:strCache>
                <c:ptCount val="10"/>
                <c:pt idx="0">
                  <c:v>Regular conceptual/ continuous budget estimates to select project alternatives during design</c:v>
                </c:pt>
                <c:pt idx="1">
                  <c:v>Target Costing/Target Value Design</c:v>
                </c:pt>
                <c:pt idx="2">
                  <c:v>Total ownership cost analysis</c:v>
                </c:pt>
                <c:pt idx="4">
                  <c:v>Last Planner System</c:v>
                </c:pt>
                <c:pt idx="5">
                  <c:v>Production System Design</c:v>
                </c:pt>
                <c:pt idx="7">
                  <c:v>First run studies/mockups of distinct features/typical components</c:v>
                </c:pt>
                <c:pt idx="8">
                  <c:v>Early prototyping to engage end users</c:v>
                </c:pt>
                <c:pt idx="9">
                  <c:v>Use of multi-trade prefabrication/modularization</c:v>
                </c:pt>
              </c:strCache>
            </c:strRef>
          </c:cat>
          <c:val>
            <c:numRef>
              <c:f>TopBudgSchedQual!$I$39:$I$48</c:f>
              <c:numCache>
                <c:formatCode>0%</c:formatCode>
                <c:ptCount val="10"/>
                <c:pt idx="0">
                  <c:v>0.52903225806451615</c:v>
                </c:pt>
                <c:pt idx="1">
                  <c:v>0.38709677419354838</c:v>
                </c:pt>
                <c:pt idx="2">
                  <c:v>0.29677419354838708</c:v>
                </c:pt>
                <c:pt idx="4">
                  <c:v>0.32903225806451614</c:v>
                </c:pt>
                <c:pt idx="5">
                  <c:v>0.47096774193548385</c:v>
                </c:pt>
                <c:pt idx="7">
                  <c:v>0.63548387096774195</c:v>
                </c:pt>
                <c:pt idx="8">
                  <c:v>0.47419354838709682</c:v>
                </c:pt>
                <c:pt idx="9">
                  <c:v>0.33870967741935482</c:v>
                </c:pt>
              </c:numCache>
            </c:numRef>
          </c:val>
          <c:extLst>
            <c:ext xmlns:c16="http://schemas.microsoft.com/office/drawing/2014/chart" uri="{C3380CC4-5D6E-409C-BE32-E72D297353CC}">
              <c16:uniqueId val="{00000001-7FAA-4A34-83A3-44DFAEA92FB5}"/>
            </c:ext>
          </c:extLst>
        </c:ser>
        <c:dLbls>
          <c:dLblPos val="outEnd"/>
          <c:showLegendKey val="0"/>
          <c:showVal val="1"/>
          <c:showCatName val="0"/>
          <c:showSerName val="0"/>
          <c:showPercent val="0"/>
          <c:showBubbleSize val="0"/>
        </c:dLbls>
        <c:gapWidth val="219"/>
        <c:overlap val="-27"/>
        <c:axId val="551621704"/>
        <c:axId val="551618096"/>
      </c:barChart>
      <c:catAx>
        <c:axId val="551621704"/>
        <c:scaling>
          <c:orientation val="minMax"/>
        </c:scaling>
        <c:delete val="1"/>
        <c:axPos val="b"/>
        <c:numFmt formatCode="General" sourceLinked="1"/>
        <c:majorTickMark val="none"/>
        <c:minorTickMark val="none"/>
        <c:tickLblPos val="nextTo"/>
        <c:crossAx val="551618096"/>
        <c:crosses val="autoZero"/>
        <c:auto val="1"/>
        <c:lblAlgn val="ctr"/>
        <c:lblOffset val="100"/>
        <c:noMultiLvlLbl val="0"/>
      </c:catAx>
      <c:valAx>
        <c:axId val="551618096"/>
        <c:scaling>
          <c:orientation val="minMax"/>
        </c:scaling>
        <c:delete val="1"/>
        <c:axPos val="l"/>
        <c:numFmt formatCode="0%" sourceLinked="1"/>
        <c:majorTickMark val="none"/>
        <c:minorTickMark val="none"/>
        <c:tickLblPos val="nextTo"/>
        <c:crossAx val="5516217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0.56269</cdr:x>
      <cdr:y>0.92259</cdr:y>
    </cdr:from>
    <cdr:to>
      <cdr:x>0.68089</cdr:x>
      <cdr:y>0.98634</cdr:y>
    </cdr:to>
    <cdr:sp macro="" textlink="">
      <cdr:nvSpPr>
        <cdr:cNvPr id="2" name="Rectangle 1"/>
        <cdr:cNvSpPr/>
      </cdr:nvSpPr>
      <cdr:spPr>
        <a:xfrm xmlns:a="http://schemas.openxmlformats.org/drawingml/2006/main">
          <a:off x="3618139" y="3118030"/>
          <a:ext cx="760031" cy="215443"/>
        </a:xfrm>
        <a:prstGeom xmlns:a="http://schemas.openxmlformats.org/drawingml/2006/main" prst="rect">
          <a:avLst/>
        </a:prstGeom>
        <a:solidFill xmlns:a="http://schemas.openxmlformats.org/drawingml/2006/main">
          <a:schemeClr val="accent3"/>
        </a:solidFill>
      </cdr:spPr>
      <cdr:txBody>
        <a:bodyPr xmlns:a="http://schemas.openxmlformats.org/drawingml/2006/main" vertOverflow="clip" wrap="square">
          <a:spAutoFit/>
        </a:bodyPr>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0"/>
            <a:ext cx="3011699" cy="461804"/>
          </a:xfrm>
          <a:prstGeom prst="rect">
            <a:avLst/>
          </a:prstGeom>
          <a:noFill/>
          <a:ln>
            <a:noFill/>
          </a:ln>
        </p:spPr>
        <p:txBody>
          <a:bodyPr anchorCtr="0" anchor="t"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36769" y="0"/>
            <a:ext cx="3011699" cy="461804"/>
          </a:xfrm>
          <a:prstGeom prst="rect">
            <a:avLst/>
          </a:prstGeom>
          <a:noFill/>
          <a:ln>
            <a:noFill/>
          </a:ln>
        </p:spPr>
        <p:txBody>
          <a:bodyPr anchorCtr="0" anchor="t" bIns="46200" lIns="92425" spcFirstLastPara="1" rIns="92425" wrap="square" tIns="462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1" y="8772669"/>
            <a:ext cx="3011699" cy="461804"/>
          </a:xfrm>
          <a:prstGeom prst="rect">
            <a:avLst/>
          </a:prstGeom>
          <a:noFill/>
          <a:ln>
            <a:noFill/>
          </a:ln>
        </p:spPr>
        <p:txBody>
          <a:bodyPr anchorCtr="0" anchor="b"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
        <p:nvSpPr>
          <p:cNvPr id="239" name="Google Shape;239;p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0" name="Google Shape;240;p1: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230183" lvl="0" marL="230183" rtl="0" algn="l">
              <a:spcBef>
                <a:spcPts val="0"/>
              </a:spcBef>
              <a:spcAft>
                <a:spcPts val="0"/>
              </a:spcAft>
              <a:buNone/>
            </a:pPr>
            <a:r>
              <a:t/>
            </a:r>
            <a:endParaRPr/>
          </a:p>
          <a:p>
            <a:pPr indent="-230183" lvl="0" marL="230183" rtl="0" algn="l">
              <a:spcBef>
                <a:spcPts val="0"/>
              </a:spcBef>
              <a:spcAft>
                <a:spcPts val="0"/>
              </a:spcAft>
              <a:buNone/>
            </a:pPr>
            <a:r>
              <a:t/>
            </a:r>
            <a:endParaRPr/>
          </a:p>
          <a:p>
            <a:pPr indent="-230183" lvl="0" marL="230183"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10: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330" name="Google Shape;330;p1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11: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349" name="Google Shape;349;p1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12: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369" name="Google Shape;369;p1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13: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00" name="Google Shape;400;p1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1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30" name="Google Shape;430;p1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15: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60" name="Google Shape;460;p1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16: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68" name="Google Shape;468;p1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17: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75" name="Google Shape;475;p1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p18: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90" name="Google Shape;490;p1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19: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497" name="Google Shape;497;p1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49" name="Google Shape;249;p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2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0" name="Google Shape;520;p20: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521" name="Google Shape;521;p20: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2" name="Shape 542"/>
        <p:cNvGrpSpPr/>
        <p:nvPr/>
      </p:nvGrpSpPr>
      <p:grpSpPr>
        <a:xfrm>
          <a:off x="0" y="0"/>
          <a:ext cx="0" cy="0"/>
          <a:chOff x="0" y="0"/>
          <a:chExt cx="0" cy="0"/>
        </a:xfrm>
      </p:grpSpPr>
      <p:sp>
        <p:nvSpPr>
          <p:cNvPr id="543" name="Google Shape;543;p21: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544" name="Google Shape;544;p2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p2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9" name="Google Shape;559;p22: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560" name="Google Shape;560;p22: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p2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3" name="Google Shape;583;p23: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584" name="Google Shape;584;p23: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p2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607" name="Google Shape;607;p2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p2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2" name="Google Shape;622;p25: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623" name="Google Shape;623;p25: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p2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4" name="Google Shape;644;p26: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645" name="Google Shape;645;p26: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4" name="Shape 664"/>
        <p:cNvGrpSpPr/>
        <p:nvPr/>
      </p:nvGrpSpPr>
      <p:grpSpPr>
        <a:xfrm>
          <a:off x="0" y="0"/>
          <a:ext cx="0" cy="0"/>
          <a:chOff x="0" y="0"/>
          <a:chExt cx="0" cy="0"/>
        </a:xfrm>
      </p:grpSpPr>
      <p:sp>
        <p:nvSpPr>
          <p:cNvPr id="665" name="Google Shape;665;p2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6" name="Google Shape;666;p27: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667" name="Google Shape;667;p27: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6" name="Shape 686"/>
        <p:cNvGrpSpPr/>
        <p:nvPr/>
      </p:nvGrpSpPr>
      <p:grpSpPr>
        <a:xfrm>
          <a:off x="0" y="0"/>
          <a:ext cx="0" cy="0"/>
          <a:chOff x="0" y="0"/>
          <a:chExt cx="0" cy="0"/>
        </a:xfrm>
      </p:grpSpPr>
      <p:sp>
        <p:nvSpPr>
          <p:cNvPr id="687" name="Google Shape;687;p2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8" name="Google Shape;688;p28: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689" name="Google Shape;689;p28: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8" name="Shape 708"/>
        <p:cNvGrpSpPr/>
        <p:nvPr/>
      </p:nvGrpSpPr>
      <p:grpSpPr>
        <a:xfrm>
          <a:off x="0" y="0"/>
          <a:ext cx="0" cy="0"/>
          <a:chOff x="0" y="0"/>
          <a:chExt cx="0" cy="0"/>
        </a:xfrm>
      </p:grpSpPr>
      <p:sp>
        <p:nvSpPr>
          <p:cNvPr id="709" name="Google Shape;709;p2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10" name="Google Shape;710;p29: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711" name="Google Shape;711;p29: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3: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57" name="Google Shape;257;p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0" name="Shape 730"/>
        <p:cNvGrpSpPr/>
        <p:nvPr/>
      </p:nvGrpSpPr>
      <p:grpSpPr>
        <a:xfrm>
          <a:off x="0" y="0"/>
          <a:ext cx="0" cy="0"/>
          <a:chOff x="0" y="0"/>
          <a:chExt cx="0" cy="0"/>
        </a:xfrm>
      </p:grpSpPr>
      <p:sp>
        <p:nvSpPr>
          <p:cNvPr id="731" name="Google Shape;731;p3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32" name="Google Shape;732;p30: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733" name="Google Shape;733;p30: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2" name="Shape 752"/>
        <p:cNvGrpSpPr/>
        <p:nvPr/>
      </p:nvGrpSpPr>
      <p:grpSpPr>
        <a:xfrm>
          <a:off x="0" y="0"/>
          <a:ext cx="0" cy="0"/>
          <a:chOff x="0" y="0"/>
          <a:chExt cx="0" cy="0"/>
        </a:xfrm>
      </p:grpSpPr>
      <p:sp>
        <p:nvSpPr>
          <p:cNvPr id="753" name="Google Shape;753;p31: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754" name="Google Shape;754;p3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9" name="Shape 759"/>
        <p:cNvGrpSpPr/>
        <p:nvPr/>
      </p:nvGrpSpPr>
      <p:grpSpPr>
        <a:xfrm>
          <a:off x="0" y="0"/>
          <a:ext cx="0" cy="0"/>
          <a:chOff x="0" y="0"/>
          <a:chExt cx="0" cy="0"/>
        </a:xfrm>
      </p:grpSpPr>
      <p:sp>
        <p:nvSpPr>
          <p:cNvPr id="760" name="Google Shape;760;p32: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761" name="Google Shape;761;p3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4" name="Shape 784"/>
        <p:cNvGrpSpPr/>
        <p:nvPr/>
      </p:nvGrpSpPr>
      <p:grpSpPr>
        <a:xfrm>
          <a:off x="0" y="0"/>
          <a:ext cx="0" cy="0"/>
          <a:chOff x="0" y="0"/>
          <a:chExt cx="0" cy="0"/>
        </a:xfrm>
      </p:grpSpPr>
      <p:sp>
        <p:nvSpPr>
          <p:cNvPr id="785" name="Google Shape;785;p33: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786" name="Google Shape;786;p3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9" name="Shape 809"/>
        <p:cNvGrpSpPr/>
        <p:nvPr/>
      </p:nvGrpSpPr>
      <p:grpSpPr>
        <a:xfrm>
          <a:off x="0" y="0"/>
          <a:ext cx="0" cy="0"/>
          <a:chOff x="0" y="0"/>
          <a:chExt cx="0" cy="0"/>
        </a:xfrm>
      </p:grpSpPr>
      <p:sp>
        <p:nvSpPr>
          <p:cNvPr id="810" name="Google Shape;810;p3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811" name="Google Shape;811;p3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4" name="Shape 834"/>
        <p:cNvGrpSpPr/>
        <p:nvPr/>
      </p:nvGrpSpPr>
      <p:grpSpPr>
        <a:xfrm>
          <a:off x="0" y="0"/>
          <a:ext cx="0" cy="0"/>
          <a:chOff x="0" y="0"/>
          <a:chExt cx="0" cy="0"/>
        </a:xfrm>
      </p:grpSpPr>
      <p:sp>
        <p:nvSpPr>
          <p:cNvPr id="835" name="Google Shape;835;p35: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836" name="Google Shape;836;p3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9" name="Shape 859"/>
        <p:cNvGrpSpPr/>
        <p:nvPr/>
      </p:nvGrpSpPr>
      <p:grpSpPr>
        <a:xfrm>
          <a:off x="0" y="0"/>
          <a:ext cx="0" cy="0"/>
          <a:chOff x="0" y="0"/>
          <a:chExt cx="0" cy="0"/>
        </a:xfrm>
      </p:grpSpPr>
      <p:sp>
        <p:nvSpPr>
          <p:cNvPr id="860" name="Google Shape;860;p36: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861" name="Google Shape;861;p3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6" name="Shape 866"/>
        <p:cNvGrpSpPr/>
        <p:nvPr/>
      </p:nvGrpSpPr>
      <p:grpSpPr>
        <a:xfrm>
          <a:off x="0" y="0"/>
          <a:ext cx="0" cy="0"/>
          <a:chOff x="0" y="0"/>
          <a:chExt cx="0" cy="0"/>
        </a:xfrm>
      </p:grpSpPr>
      <p:sp>
        <p:nvSpPr>
          <p:cNvPr id="867" name="Google Shape;867;p3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8" name="Google Shape;868;p37: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869" name="Google Shape;869;p37: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8" name="Shape 898"/>
        <p:cNvGrpSpPr/>
        <p:nvPr/>
      </p:nvGrpSpPr>
      <p:grpSpPr>
        <a:xfrm>
          <a:off x="0" y="0"/>
          <a:ext cx="0" cy="0"/>
          <a:chOff x="0" y="0"/>
          <a:chExt cx="0" cy="0"/>
        </a:xfrm>
      </p:grpSpPr>
      <p:sp>
        <p:nvSpPr>
          <p:cNvPr id="899" name="Google Shape;899;p3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00" name="Google Shape;900;p38: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01" name="Google Shape;901;p38: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5" name="Shape 915"/>
        <p:cNvGrpSpPr/>
        <p:nvPr/>
      </p:nvGrpSpPr>
      <p:grpSpPr>
        <a:xfrm>
          <a:off x="0" y="0"/>
          <a:ext cx="0" cy="0"/>
          <a:chOff x="0" y="0"/>
          <a:chExt cx="0" cy="0"/>
        </a:xfrm>
      </p:grpSpPr>
      <p:sp>
        <p:nvSpPr>
          <p:cNvPr id="916" name="Google Shape;916;p39: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17" name="Google Shape;917;p3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64" name="Google Shape;264;p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0" name="Shape 940"/>
        <p:cNvGrpSpPr/>
        <p:nvPr/>
      </p:nvGrpSpPr>
      <p:grpSpPr>
        <a:xfrm>
          <a:off x="0" y="0"/>
          <a:ext cx="0" cy="0"/>
          <a:chOff x="0" y="0"/>
          <a:chExt cx="0" cy="0"/>
        </a:xfrm>
      </p:grpSpPr>
      <p:sp>
        <p:nvSpPr>
          <p:cNvPr id="941" name="Google Shape;941;p40: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42" name="Google Shape;942;p4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7" name="Shape 947"/>
        <p:cNvGrpSpPr/>
        <p:nvPr/>
      </p:nvGrpSpPr>
      <p:grpSpPr>
        <a:xfrm>
          <a:off x="0" y="0"/>
          <a:ext cx="0" cy="0"/>
          <a:chOff x="0" y="0"/>
          <a:chExt cx="0" cy="0"/>
        </a:xfrm>
      </p:grpSpPr>
      <p:sp>
        <p:nvSpPr>
          <p:cNvPr id="948" name="Google Shape;948;p4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9" name="Google Shape;949;p41: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50" name="Google Shape;950;p41: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9" name="Shape 969"/>
        <p:cNvGrpSpPr/>
        <p:nvPr/>
      </p:nvGrpSpPr>
      <p:grpSpPr>
        <a:xfrm>
          <a:off x="0" y="0"/>
          <a:ext cx="0" cy="0"/>
          <a:chOff x="0" y="0"/>
          <a:chExt cx="0" cy="0"/>
        </a:xfrm>
      </p:grpSpPr>
      <p:sp>
        <p:nvSpPr>
          <p:cNvPr id="970" name="Google Shape;970;p4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1" name="Google Shape;971;p42: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72" name="Google Shape;972;p42: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1" name="Shape 991"/>
        <p:cNvGrpSpPr/>
        <p:nvPr/>
      </p:nvGrpSpPr>
      <p:grpSpPr>
        <a:xfrm>
          <a:off x="0" y="0"/>
          <a:ext cx="0" cy="0"/>
          <a:chOff x="0" y="0"/>
          <a:chExt cx="0" cy="0"/>
        </a:xfrm>
      </p:grpSpPr>
      <p:sp>
        <p:nvSpPr>
          <p:cNvPr id="992" name="Google Shape;992;p4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3" name="Google Shape;993;p43: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94" name="Google Shape;994;p43: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3" name="Shape 1013"/>
        <p:cNvGrpSpPr/>
        <p:nvPr/>
      </p:nvGrpSpPr>
      <p:grpSpPr>
        <a:xfrm>
          <a:off x="0" y="0"/>
          <a:ext cx="0" cy="0"/>
          <a:chOff x="0" y="0"/>
          <a:chExt cx="0" cy="0"/>
        </a:xfrm>
      </p:grpSpPr>
      <p:sp>
        <p:nvSpPr>
          <p:cNvPr id="1014" name="Google Shape;1014;p4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5" name="Google Shape;1015;p44: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016" name="Google Shape;1016;p44: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5" name="Shape 1035"/>
        <p:cNvGrpSpPr/>
        <p:nvPr/>
      </p:nvGrpSpPr>
      <p:grpSpPr>
        <a:xfrm>
          <a:off x="0" y="0"/>
          <a:ext cx="0" cy="0"/>
          <a:chOff x="0" y="0"/>
          <a:chExt cx="0" cy="0"/>
        </a:xfrm>
      </p:grpSpPr>
      <p:sp>
        <p:nvSpPr>
          <p:cNvPr id="1036" name="Google Shape;1036;p4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7" name="Google Shape;1037;p45: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038" name="Google Shape;1038;p45: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7" name="Shape 1057"/>
        <p:cNvGrpSpPr/>
        <p:nvPr/>
      </p:nvGrpSpPr>
      <p:grpSpPr>
        <a:xfrm>
          <a:off x="0" y="0"/>
          <a:ext cx="0" cy="0"/>
          <a:chOff x="0" y="0"/>
          <a:chExt cx="0" cy="0"/>
        </a:xfrm>
      </p:grpSpPr>
      <p:sp>
        <p:nvSpPr>
          <p:cNvPr id="1058" name="Google Shape;1058;p4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9" name="Google Shape;1059;p46: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060" name="Google Shape;1060;p46: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9" name="Shape 1079"/>
        <p:cNvGrpSpPr/>
        <p:nvPr/>
      </p:nvGrpSpPr>
      <p:grpSpPr>
        <a:xfrm>
          <a:off x="0" y="0"/>
          <a:ext cx="0" cy="0"/>
          <a:chOff x="0" y="0"/>
          <a:chExt cx="0" cy="0"/>
        </a:xfrm>
      </p:grpSpPr>
      <p:sp>
        <p:nvSpPr>
          <p:cNvPr id="1080" name="Google Shape;1080;p4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1" name="Google Shape;1081;p47: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082" name="Google Shape;1082;p47: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1" name="Shape 1101"/>
        <p:cNvGrpSpPr/>
        <p:nvPr/>
      </p:nvGrpSpPr>
      <p:grpSpPr>
        <a:xfrm>
          <a:off x="0" y="0"/>
          <a:ext cx="0" cy="0"/>
          <a:chOff x="0" y="0"/>
          <a:chExt cx="0" cy="0"/>
        </a:xfrm>
      </p:grpSpPr>
      <p:sp>
        <p:nvSpPr>
          <p:cNvPr id="1102" name="Google Shape;1102;p4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3" name="Google Shape;1103;p48: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104" name="Google Shape;1104;p48: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3" name="Shape 1123"/>
        <p:cNvGrpSpPr/>
        <p:nvPr/>
      </p:nvGrpSpPr>
      <p:grpSpPr>
        <a:xfrm>
          <a:off x="0" y="0"/>
          <a:ext cx="0" cy="0"/>
          <a:chOff x="0" y="0"/>
          <a:chExt cx="0" cy="0"/>
        </a:xfrm>
      </p:grpSpPr>
      <p:sp>
        <p:nvSpPr>
          <p:cNvPr id="1124" name="Google Shape;1124;p4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5" name="Google Shape;1125;p49:notes"/>
          <p:cNvSpPr txBox="1"/>
          <p:nvPr>
            <p:ph idx="1" type="body"/>
          </p:nvPr>
        </p:nvSpPr>
        <p:spPr>
          <a:xfrm>
            <a:off x="695008" y="4387136"/>
            <a:ext cx="5560060" cy="4156234"/>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126" name="Google Shape;1126;p49:notes"/>
          <p:cNvSpPr txBox="1"/>
          <p:nvPr>
            <p:ph idx="12" type="sldNum"/>
          </p:nvPr>
        </p:nvSpPr>
        <p:spPr>
          <a:xfrm>
            <a:off x="3936769" y="8772669"/>
            <a:ext cx="3011699" cy="461804"/>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5: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72" name="Google Shape;272;p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5" name="Shape 1145"/>
        <p:cNvGrpSpPr/>
        <p:nvPr/>
      </p:nvGrpSpPr>
      <p:grpSpPr>
        <a:xfrm>
          <a:off x="0" y="0"/>
          <a:ext cx="0" cy="0"/>
          <a:chOff x="0" y="0"/>
          <a:chExt cx="0" cy="0"/>
        </a:xfrm>
      </p:grpSpPr>
      <p:sp>
        <p:nvSpPr>
          <p:cNvPr id="1146" name="Google Shape;1146;p50: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147" name="Google Shape;1147;p5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5" name="Shape 1165"/>
        <p:cNvGrpSpPr/>
        <p:nvPr/>
      </p:nvGrpSpPr>
      <p:grpSpPr>
        <a:xfrm>
          <a:off x="0" y="0"/>
          <a:ext cx="0" cy="0"/>
          <a:chOff x="0" y="0"/>
          <a:chExt cx="0" cy="0"/>
        </a:xfrm>
      </p:grpSpPr>
      <p:sp>
        <p:nvSpPr>
          <p:cNvPr id="1166" name="Google Shape;1166;p51: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167" name="Google Shape;1167;p5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5" name="Shape 1185"/>
        <p:cNvGrpSpPr/>
        <p:nvPr/>
      </p:nvGrpSpPr>
      <p:grpSpPr>
        <a:xfrm>
          <a:off x="0" y="0"/>
          <a:ext cx="0" cy="0"/>
          <a:chOff x="0" y="0"/>
          <a:chExt cx="0" cy="0"/>
        </a:xfrm>
      </p:grpSpPr>
      <p:sp>
        <p:nvSpPr>
          <p:cNvPr id="1186" name="Google Shape;1186;p52: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187" name="Google Shape;1187;p5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5" name="Shape 1205"/>
        <p:cNvGrpSpPr/>
        <p:nvPr/>
      </p:nvGrpSpPr>
      <p:grpSpPr>
        <a:xfrm>
          <a:off x="0" y="0"/>
          <a:ext cx="0" cy="0"/>
          <a:chOff x="0" y="0"/>
          <a:chExt cx="0" cy="0"/>
        </a:xfrm>
      </p:grpSpPr>
      <p:sp>
        <p:nvSpPr>
          <p:cNvPr id="1206" name="Google Shape;1206;p53: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07" name="Google Shape;1207;p5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2" name="Shape 1212"/>
        <p:cNvGrpSpPr/>
        <p:nvPr/>
      </p:nvGrpSpPr>
      <p:grpSpPr>
        <a:xfrm>
          <a:off x="0" y="0"/>
          <a:ext cx="0" cy="0"/>
          <a:chOff x="0" y="0"/>
          <a:chExt cx="0" cy="0"/>
        </a:xfrm>
      </p:grpSpPr>
      <p:sp>
        <p:nvSpPr>
          <p:cNvPr id="1213" name="Google Shape;1213;p5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14" name="Google Shape;1214;p5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2" name="Shape 1222"/>
        <p:cNvGrpSpPr/>
        <p:nvPr/>
      </p:nvGrpSpPr>
      <p:grpSpPr>
        <a:xfrm>
          <a:off x="0" y="0"/>
          <a:ext cx="0" cy="0"/>
          <a:chOff x="0" y="0"/>
          <a:chExt cx="0" cy="0"/>
        </a:xfrm>
      </p:grpSpPr>
      <p:sp>
        <p:nvSpPr>
          <p:cNvPr id="1223" name="Google Shape;1223;p55: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24" name="Google Shape;1224;p55: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2" name="Shape 1232"/>
        <p:cNvGrpSpPr/>
        <p:nvPr/>
      </p:nvGrpSpPr>
      <p:grpSpPr>
        <a:xfrm>
          <a:off x="0" y="0"/>
          <a:ext cx="0" cy="0"/>
          <a:chOff x="0" y="0"/>
          <a:chExt cx="0" cy="0"/>
        </a:xfrm>
      </p:grpSpPr>
      <p:sp>
        <p:nvSpPr>
          <p:cNvPr id="1233" name="Google Shape;1233;p56: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34" name="Google Shape;1234;p5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3" name="Shape 1243"/>
        <p:cNvGrpSpPr/>
        <p:nvPr/>
      </p:nvGrpSpPr>
      <p:grpSpPr>
        <a:xfrm>
          <a:off x="0" y="0"/>
          <a:ext cx="0" cy="0"/>
          <a:chOff x="0" y="0"/>
          <a:chExt cx="0" cy="0"/>
        </a:xfrm>
      </p:grpSpPr>
      <p:sp>
        <p:nvSpPr>
          <p:cNvPr id="1244" name="Google Shape;1244;p57: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45" name="Google Shape;1245;p5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3" name="Shape 1253"/>
        <p:cNvGrpSpPr/>
        <p:nvPr/>
      </p:nvGrpSpPr>
      <p:grpSpPr>
        <a:xfrm>
          <a:off x="0" y="0"/>
          <a:ext cx="0" cy="0"/>
          <a:chOff x="0" y="0"/>
          <a:chExt cx="0" cy="0"/>
        </a:xfrm>
      </p:grpSpPr>
      <p:sp>
        <p:nvSpPr>
          <p:cNvPr id="1254" name="Google Shape;1254;p58: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55" name="Google Shape;1255;p5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3" name="Shape 1263"/>
        <p:cNvGrpSpPr/>
        <p:nvPr/>
      </p:nvGrpSpPr>
      <p:grpSpPr>
        <a:xfrm>
          <a:off x="0" y="0"/>
          <a:ext cx="0" cy="0"/>
          <a:chOff x="0" y="0"/>
          <a:chExt cx="0" cy="0"/>
        </a:xfrm>
      </p:grpSpPr>
      <p:sp>
        <p:nvSpPr>
          <p:cNvPr id="1264" name="Google Shape;1264;p59: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65" name="Google Shape;1265;p5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6: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79" name="Google Shape;279;p6: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3" name="Shape 1273"/>
        <p:cNvGrpSpPr/>
        <p:nvPr/>
      </p:nvGrpSpPr>
      <p:grpSpPr>
        <a:xfrm>
          <a:off x="0" y="0"/>
          <a:ext cx="0" cy="0"/>
          <a:chOff x="0" y="0"/>
          <a:chExt cx="0" cy="0"/>
        </a:xfrm>
      </p:grpSpPr>
      <p:sp>
        <p:nvSpPr>
          <p:cNvPr id="1274" name="Google Shape;1274;p60: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75" name="Google Shape;1275;p60: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3" name="Shape 1283"/>
        <p:cNvGrpSpPr/>
        <p:nvPr/>
      </p:nvGrpSpPr>
      <p:grpSpPr>
        <a:xfrm>
          <a:off x="0" y="0"/>
          <a:ext cx="0" cy="0"/>
          <a:chOff x="0" y="0"/>
          <a:chExt cx="0" cy="0"/>
        </a:xfrm>
      </p:grpSpPr>
      <p:sp>
        <p:nvSpPr>
          <p:cNvPr id="1284" name="Google Shape;1284;p61: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85" name="Google Shape;1285;p61: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3" name="Shape 1293"/>
        <p:cNvGrpSpPr/>
        <p:nvPr/>
      </p:nvGrpSpPr>
      <p:grpSpPr>
        <a:xfrm>
          <a:off x="0" y="0"/>
          <a:ext cx="0" cy="0"/>
          <a:chOff x="0" y="0"/>
          <a:chExt cx="0" cy="0"/>
        </a:xfrm>
      </p:grpSpPr>
      <p:sp>
        <p:nvSpPr>
          <p:cNvPr id="1294" name="Google Shape;1294;p62: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295" name="Google Shape;1295;p62: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4" name="Shape 1304"/>
        <p:cNvGrpSpPr/>
        <p:nvPr/>
      </p:nvGrpSpPr>
      <p:grpSpPr>
        <a:xfrm>
          <a:off x="0" y="0"/>
          <a:ext cx="0" cy="0"/>
          <a:chOff x="0" y="0"/>
          <a:chExt cx="0" cy="0"/>
        </a:xfrm>
      </p:grpSpPr>
      <p:sp>
        <p:nvSpPr>
          <p:cNvPr id="1305" name="Google Shape;1305;p63: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306" name="Google Shape;1306;p63: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4" name="Shape 1314"/>
        <p:cNvGrpSpPr/>
        <p:nvPr/>
      </p:nvGrpSpPr>
      <p:grpSpPr>
        <a:xfrm>
          <a:off x="0" y="0"/>
          <a:ext cx="0" cy="0"/>
          <a:chOff x="0" y="0"/>
          <a:chExt cx="0" cy="0"/>
        </a:xfrm>
      </p:grpSpPr>
      <p:sp>
        <p:nvSpPr>
          <p:cNvPr id="1315" name="Google Shape;1315;p64: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316" name="Google Shape;1316;p64: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7: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293" name="Google Shape;293;p7: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8: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305" name="Google Shape;305;p8: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9:notes"/>
          <p:cNvSpPr txBox="1"/>
          <p:nvPr>
            <p:ph idx="1" type="body"/>
          </p:nvPr>
        </p:nvSpPr>
        <p:spPr>
          <a:xfrm>
            <a:off x="695008" y="4387136"/>
            <a:ext cx="5560060" cy="4156234"/>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317" name="Google Shape;317;p9:notes"/>
          <p:cNvSpPr/>
          <p:nvPr>
            <p:ph idx="2" type="sldImg"/>
          </p:nvPr>
        </p:nvSpPr>
        <p:spPr>
          <a:xfrm>
            <a:off x="1166813" y="692150"/>
            <a:ext cx="4618037" cy="34639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3.jp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0" name="Shape 20"/>
        <p:cNvGrpSpPr/>
        <p:nvPr/>
      </p:nvGrpSpPr>
      <p:grpSpPr>
        <a:xfrm>
          <a:off x="0" y="0"/>
          <a:ext cx="0" cy="0"/>
          <a:chOff x="0" y="0"/>
          <a:chExt cx="0" cy="0"/>
        </a:xfrm>
      </p:grpSpPr>
      <p:sp>
        <p:nvSpPr>
          <p:cNvPr id="21" name="Google Shape;21;p66"/>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22" name="Google Shape;22;p66"/>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23" name="Google Shape;23;p66"/>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cxnSp>
        <p:nvCxnSpPr>
          <p:cNvPr id="24" name="Google Shape;24;p66"/>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pic>
        <p:nvPicPr>
          <p:cNvPr descr="DD&amp;A_ALT_GREY_11_RED_186_TRANS.png" id="25" name="Google Shape;25;p66"/>
          <p:cNvPicPr preferRelativeResize="0"/>
          <p:nvPr/>
        </p:nvPicPr>
        <p:blipFill rotWithShape="1">
          <a:blip r:embed="rId2">
            <a:alphaModFix/>
          </a:blip>
          <a:srcRect b="0" l="0" r="0" t="0"/>
          <a:stretch/>
        </p:blipFill>
        <p:spPr>
          <a:xfrm>
            <a:off x="7315200" y="6529388"/>
            <a:ext cx="1363663" cy="234950"/>
          </a:xfrm>
          <a:prstGeom prst="rect">
            <a:avLst/>
          </a:prstGeom>
          <a:noFill/>
          <a:ln>
            <a:noFill/>
          </a:ln>
        </p:spPr>
      </p:pic>
      <p:sp>
        <p:nvSpPr>
          <p:cNvPr id="26" name="Google Shape;26;p66"/>
          <p:cNvSpPr txBox="1"/>
          <p:nvPr>
            <p:ph type="ctrTitle"/>
          </p:nvPr>
        </p:nvSpPr>
        <p:spPr>
          <a:xfrm>
            <a:off x="455613" y="173038"/>
            <a:ext cx="7688262" cy="110648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89"/>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89"/>
          <p:cNvSpPr txBox="1"/>
          <p:nvPr>
            <p:ph idx="1" type="body"/>
          </p:nvPr>
        </p:nvSpPr>
        <p:spPr>
          <a:xfrm rot="5400000">
            <a:off x="3337718" y="786607"/>
            <a:ext cx="4525963" cy="6172200"/>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73" name="Google Shape;73;p89"/>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89"/>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90"/>
          <p:cNvSpPr txBox="1"/>
          <p:nvPr>
            <p:ph type="title"/>
          </p:nvPr>
        </p:nvSpPr>
        <p:spPr>
          <a:xfrm rot="5400000">
            <a:off x="4675188" y="2124076"/>
            <a:ext cx="5965825" cy="20574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90"/>
          <p:cNvSpPr txBox="1"/>
          <p:nvPr>
            <p:ph idx="1" type="body"/>
          </p:nvPr>
        </p:nvSpPr>
        <p:spPr>
          <a:xfrm rot="5400000">
            <a:off x="484188" y="142875"/>
            <a:ext cx="5965825" cy="6019800"/>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78" name="Google Shape;78;p90"/>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90"/>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Content" type="txAndTwoObj">
  <p:cSld name="TEXT_AND_TWO_OBJECTS">
    <p:spTree>
      <p:nvGrpSpPr>
        <p:cNvPr id="80" name="Shape 80"/>
        <p:cNvGrpSpPr/>
        <p:nvPr/>
      </p:nvGrpSpPr>
      <p:grpSpPr>
        <a:xfrm>
          <a:off x="0" y="0"/>
          <a:ext cx="0" cy="0"/>
          <a:chOff x="0" y="0"/>
          <a:chExt cx="0" cy="0"/>
        </a:xfrm>
      </p:grpSpPr>
      <p:sp>
        <p:nvSpPr>
          <p:cNvPr id="81" name="Google Shape;81;p91"/>
          <p:cNvSpPr txBox="1"/>
          <p:nvPr>
            <p:ph type="title"/>
          </p:nvPr>
        </p:nvSpPr>
        <p:spPr>
          <a:xfrm>
            <a:off x="606274" y="602755"/>
            <a:ext cx="7994952" cy="973336"/>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1"/>
          <p:cNvSpPr txBox="1"/>
          <p:nvPr>
            <p:ph idx="1" type="body"/>
          </p:nvPr>
        </p:nvSpPr>
        <p:spPr>
          <a:xfrm>
            <a:off x="606275" y="1848446"/>
            <a:ext cx="3920369" cy="4113609"/>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83" name="Google Shape;83;p91"/>
          <p:cNvSpPr txBox="1"/>
          <p:nvPr>
            <p:ph idx="2" type="body"/>
          </p:nvPr>
        </p:nvSpPr>
        <p:spPr>
          <a:xfrm>
            <a:off x="4671786" y="1848446"/>
            <a:ext cx="3921881" cy="1985367"/>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84" name="Google Shape;84;p91"/>
          <p:cNvSpPr txBox="1"/>
          <p:nvPr>
            <p:ph idx="3" type="body"/>
          </p:nvPr>
        </p:nvSpPr>
        <p:spPr>
          <a:xfrm>
            <a:off x="4671786" y="3976688"/>
            <a:ext cx="3921881" cy="1985367"/>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Tree>
  </p:cSld>
  <p:clrMapOvr>
    <a:masterClrMapping/>
  </p:clrMapOvr>
  <p:transition spd="med">
    <p:randomBa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85" name="Shape 85"/>
        <p:cNvGrpSpPr/>
        <p:nvPr/>
      </p:nvGrpSpPr>
      <p:grpSpPr>
        <a:xfrm>
          <a:off x="0" y="0"/>
          <a:ext cx="0" cy="0"/>
          <a:chOff x="0" y="0"/>
          <a:chExt cx="0" cy="0"/>
        </a:xfrm>
      </p:grpSpPr>
      <p:sp>
        <p:nvSpPr>
          <p:cNvPr id="86" name="Google Shape;86;p92"/>
          <p:cNvSpPr txBox="1"/>
          <p:nvPr>
            <p:ph idx="1" type="body"/>
          </p:nvPr>
        </p:nvSpPr>
        <p:spPr>
          <a:xfrm>
            <a:off x="606425" y="371475"/>
            <a:ext cx="7994650" cy="5591175"/>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98" name="Shape 98"/>
        <p:cNvGrpSpPr/>
        <p:nvPr/>
      </p:nvGrpSpPr>
      <p:grpSpPr>
        <a:xfrm>
          <a:off x="0" y="0"/>
          <a:ext cx="0" cy="0"/>
          <a:chOff x="0" y="0"/>
          <a:chExt cx="0" cy="0"/>
        </a:xfrm>
      </p:grpSpPr>
      <p:sp>
        <p:nvSpPr>
          <p:cNvPr id="99" name="Google Shape;99;p71"/>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100" name="Google Shape;100;p71"/>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101" name="Google Shape;101;p71"/>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cxnSp>
        <p:nvCxnSpPr>
          <p:cNvPr id="102" name="Google Shape;102;p71"/>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pic>
        <p:nvPicPr>
          <p:cNvPr descr="DD&amp;A_ALT_GREY_11_RED_186_TRANS.png" id="103" name="Google Shape;103;p71"/>
          <p:cNvPicPr preferRelativeResize="0"/>
          <p:nvPr/>
        </p:nvPicPr>
        <p:blipFill rotWithShape="1">
          <a:blip r:embed="rId2">
            <a:alphaModFix/>
          </a:blip>
          <a:srcRect b="0" l="0" r="0" t="0"/>
          <a:stretch/>
        </p:blipFill>
        <p:spPr>
          <a:xfrm>
            <a:off x="7315200" y="6529388"/>
            <a:ext cx="1363663" cy="234950"/>
          </a:xfrm>
          <a:prstGeom prst="rect">
            <a:avLst/>
          </a:prstGeom>
          <a:noFill/>
          <a:ln>
            <a:noFill/>
          </a:ln>
        </p:spPr>
      </p:pic>
      <p:sp>
        <p:nvSpPr>
          <p:cNvPr id="104" name="Google Shape;104;p71"/>
          <p:cNvSpPr txBox="1"/>
          <p:nvPr>
            <p:ph type="ctrTitle"/>
          </p:nvPr>
        </p:nvSpPr>
        <p:spPr>
          <a:xfrm>
            <a:off x="455613" y="173038"/>
            <a:ext cx="7688262" cy="110648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5" name="Shape 105"/>
        <p:cNvGrpSpPr/>
        <p:nvPr/>
      </p:nvGrpSpPr>
      <p:grpSpPr>
        <a:xfrm>
          <a:off x="0" y="0"/>
          <a:ext cx="0" cy="0"/>
          <a:chOff x="0" y="0"/>
          <a:chExt cx="0" cy="0"/>
        </a:xfrm>
      </p:grpSpPr>
      <p:sp>
        <p:nvSpPr>
          <p:cNvPr id="106" name="Google Shape;106;p72"/>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72"/>
          <p:cNvSpPr txBox="1"/>
          <p:nvPr>
            <p:ph idx="1" type="body"/>
          </p:nvPr>
        </p:nvSpPr>
        <p:spPr>
          <a:xfrm>
            <a:off x="2514600" y="1609725"/>
            <a:ext cx="61722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08" name="Google Shape;108;p72"/>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72"/>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0" name="Shape 110"/>
        <p:cNvGrpSpPr/>
        <p:nvPr/>
      </p:nvGrpSpPr>
      <p:grpSpPr>
        <a:xfrm>
          <a:off x="0" y="0"/>
          <a:ext cx="0" cy="0"/>
          <a:chOff x="0" y="0"/>
          <a:chExt cx="0" cy="0"/>
        </a:xfrm>
      </p:grpSpPr>
      <p:sp>
        <p:nvSpPr>
          <p:cNvPr id="111" name="Google Shape;111;p7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7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Clr>
                <a:srgbClr val="595959"/>
              </a:buClr>
              <a:buSzPts val="2000"/>
              <a:buFont typeface="Arial"/>
              <a:buNone/>
              <a:defRPr sz="2000"/>
            </a:lvl1pPr>
            <a:lvl2pPr indent="-228600" lvl="1" marL="914400" algn="l">
              <a:spcBef>
                <a:spcPts val="360"/>
              </a:spcBef>
              <a:spcAft>
                <a:spcPts val="0"/>
              </a:spcAft>
              <a:buClr>
                <a:srgbClr val="595959"/>
              </a:buClr>
              <a:buSzPts val="1800"/>
              <a:buFont typeface="Arial"/>
              <a:buNone/>
              <a:defRPr sz="1800"/>
            </a:lvl2pPr>
            <a:lvl3pPr indent="-228600" lvl="2" marL="1371600" algn="l">
              <a:spcBef>
                <a:spcPts val="320"/>
              </a:spcBef>
              <a:spcAft>
                <a:spcPts val="0"/>
              </a:spcAft>
              <a:buClr>
                <a:srgbClr val="595959"/>
              </a:buClr>
              <a:buSzPts val="1600"/>
              <a:buFont typeface="Arial"/>
              <a:buNone/>
              <a:defRPr sz="1600"/>
            </a:lvl3pPr>
            <a:lvl4pPr indent="-228600" lvl="3" marL="1828800" algn="l">
              <a:spcBef>
                <a:spcPts val="280"/>
              </a:spcBef>
              <a:spcAft>
                <a:spcPts val="0"/>
              </a:spcAft>
              <a:buClr>
                <a:srgbClr val="595959"/>
              </a:buClr>
              <a:buSzPts val="1400"/>
              <a:buFont typeface="Arial"/>
              <a:buNone/>
              <a:defRPr sz="1400"/>
            </a:lvl4pPr>
            <a:lvl5pPr indent="-228600" lvl="4" marL="2286000" algn="l">
              <a:spcBef>
                <a:spcPts val="280"/>
              </a:spcBef>
              <a:spcAft>
                <a:spcPts val="0"/>
              </a:spcAft>
              <a:buClr>
                <a:srgbClr val="595959"/>
              </a:buClr>
              <a:buSzPts val="1400"/>
              <a:buFont typeface="Arial"/>
              <a:buNone/>
              <a:defRPr sz="1400"/>
            </a:lvl5pPr>
            <a:lvl6pPr indent="-228600" lvl="5" marL="2743200" algn="l">
              <a:spcBef>
                <a:spcPts val="280"/>
              </a:spcBef>
              <a:spcAft>
                <a:spcPts val="0"/>
              </a:spcAft>
              <a:buClr>
                <a:srgbClr val="595959"/>
              </a:buClr>
              <a:buSzPts val="1400"/>
              <a:buFont typeface="Arial"/>
              <a:buNone/>
              <a:defRPr sz="1400"/>
            </a:lvl6pPr>
            <a:lvl7pPr indent="-228600" lvl="6" marL="3200400" algn="l">
              <a:spcBef>
                <a:spcPts val="280"/>
              </a:spcBef>
              <a:spcAft>
                <a:spcPts val="0"/>
              </a:spcAft>
              <a:buClr>
                <a:srgbClr val="595959"/>
              </a:buClr>
              <a:buSzPts val="1400"/>
              <a:buFont typeface="Arial"/>
              <a:buNone/>
              <a:defRPr sz="1400"/>
            </a:lvl7pPr>
            <a:lvl8pPr indent="-228600" lvl="7" marL="3657600" algn="l">
              <a:spcBef>
                <a:spcPts val="280"/>
              </a:spcBef>
              <a:spcAft>
                <a:spcPts val="0"/>
              </a:spcAft>
              <a:buClr>
                <a:srgbClr val="595959"/>
              </a:buClr>
              <a:buSzPts val="1400"/>
              <a:buFont typeface="Arial"/>
              <a:buNone/>
              <a:defRPr sz="1400"/>
            </a:lvl8pPr>
            <a:lvl9pPr indent="-228600" lvl="8" marL="4114800" algn="l">
              <a:spcBef>
                <a:spcPts val="280"/>
              </a:spcBef>
              <a:spcAft>
                <a:spcPts val="0"/>
              </a:spcAft>
              <a:buClr>
                <a:srgbClr val="595959"/>
              </a:buClr>
              <a:buSzPts val="1400"/>
              <a:buFont typeface="Arial"/>
              <a:buNone/>
              <a:defRPr sz="1400"/>
            </a:lvl9pPr>
          </a:lstStyle>
          <a:p/>
        </p:txBody>
      </p:sp>
      <p:sp>
        <p:nvSpPr>
          <p:cNvPr id="113" name="Google Shape;113;p73"/>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73"/>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5" name="Shape 115"/>
        <p:cNvGrpSpPr/>
        <p:nvPr/>
      </p:nvGrpSpPr>
      <p:grpSpPr>
        <a:xfrm>
          <a:off x="0" y="0"/>
          <a:ext cx="0" cy="0"/>
          <a:chOff x="0" y="0"/>
          <a:chExt cx="0" cy="0"/>
        </a:xfrm>
      </p:grpSpPr>
      <p:sp>
        <p:nvSpPr>
          <p:cNvPr id="116" name="Google Shape;116;p74"/>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74"/>
          <p:cNvSpPr txBox="1"/>
          <p:nvPr>
            <p:ph idx="1" type="body"/>
          </p:nvPr>
        </p:nvSpPr>
        <p:spPr>
          <a:xfrm>
            <a:off x="2514600" y="1609725"/>
            <a:ext cx="30099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1400"/>
              </a:spcBef>
              <a:spcAft>
                <a:spcPts val="0"/>
              </a:spcAft>
              <a:buSzPts val="1400"/>
              <a:buNone/>
              <a:defRPr sz="2800"/>
            </a:lvl1pPr>
            <a:lvl2pPr indent="-381000" lvl="1" marL="914400" algn="l">
              <a:spcBef>
                <a:spcPts val="480"/>
              </a:spcBef>
              <a:spcAft>
                <a:spcPts val="0"/>
              </a:spcAft>
              <a:buClr>
                <a:srgbClr val="595959"/>
              </a:buClr>
              <a:buSzPts val="2400"/>
              <a:buFont typeface="Arial"/>
              <a:buChar char="•"/>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118" name="Google Shape;118;p74"/>
          <p:cNvSpPr txBox="1"/>
          <p:nvPr>
            <p:ph idx="2" type="body"/>
          </p:nvPr>
        </p:nvSpPr>
        <p:spPr>
          <a:xfrm>
            <a:off x="5676900" y="1609725"/>
            <a:ext cx="30099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1400"/>
              </a:spcBef>
              <a:spcAft>
                <a:spcPts val="0"/>
              </a:spcAft>
              <a:buSzPts val="1400"/>
              <a:buNone/>
              <a:defRPr sz="2800"/>
            </a:lvl1pPr>
            <a:lvl2pPr indent="-381000" lvl="1" marL="914400" algn="l">
              <a:spcBef>
                <a:spcPts val="480"/>
              </a:spcBef>
              <a:spcAft>
                <a:spcPts val="0"/>
              </a:spcAft>
              <a:buClr>
                <a:srgbClr val="595959"/>
              </a:buClr>
              <a:buSzPts val="2400"/>
              <a:buFont typeface="Arial"/>
              <a:buChar char="•"/>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119" name="Google Shape;119;p74"/>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74"/>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1" name="Shape 121"/>
        <p:cNvGrpSpPr/>
        <p:nvPr/>
      </p:nvGrpSpPr>
      <p:grpSpPr>
        <a:xfrm>
          <a:off x="0" y="0"/>
          <a:ext cx="0" cy="0"/>
          <a:chOff x="0" y="0"/>
          <a:chExt cx="0" cy="0"/>
        </a:xfrm>
      </p:grpSpPr>
      <p:sp>
        <p:nvSpPr>
          <p:cNvPr id="122" name="Google Shape;122;p75"/>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7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1200"/>
              </a:spcBef>
              <a:spcAft>
                <a:spcPts val="0"/>
              </a:spcAft>
              <a:buClr>
                <a:srgbClr val="595959"/>
              </a:buClr>
              <a:buSzPts val="2400"/>
              <a:buFont typeface="Arial"/>
              <a:buNone/>
              <a:defRPr b="1" sz="2400"/>
            </a:lvl1pPr>
            <a:lvl2pPr indent="-228600" lvl="1" marL="914400" algn="l">
              <a:spcBef>
                <a:spcPts val="4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124" name="Google Shape;124;p7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200"/>
              </a:spcBef>
              <a:spcAft>
                <a:spcPts val="0"/>
              </a:spcAft>
              <a:buSzPts val="1400"/>
              <a:buNone/>
              <a:defRPr sz="2400"/>
            </a:lvl1pPr>
            <a:lvl2pPr indent="-355600" lvl="1" marL="914400" algn="l">
              <a:spcBef>
                <a:spcPts val="400"/>
              </a:spcBef>
              <a:spcAft>
                <a:spcPts val="0"/>
              </a:spcAft>
              <a:buClr>
                <a:srgbClr val="595959"/>
              </a:buClr>
              <a:buSzPts val="2000"/>
              <a:buFont typeface="Arial"/>
              <a:buChar char="•"/>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125" name="Google Shape;125;p7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1200"/>
              </a:spcBef>
              <a:spcAft>
                <a:spcPts val="0"/>
              </a:spcAft>
              <a:buClr>
                <a:srgbClr val="595959"/>
              </a:buClr>
              <a:buSzPts val="2400"/>
              <a:buFont typeface="Arial"/>
              <a:buNone/>
              <a:defRPr b="1" sz="2400"/>
            </a:lvl1pPr>
            <a:lvl2pPr indent="-228600" lvl="1" marL="914400" algn="l">
              <a:spcBef>
                <a:spcPts val="4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126" name="Google Shape;126;p7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200"/>
              </a:spcBef>
              <a:spcAft>
                <a:spcPts val="0"/>
              </a:spcAft>
              <a:buSzPts val="1400"/>
              <a:buNone/>
              <a:defRPr sz="2400"/>
            </a:lvl1pPr>
            <a:lvl2pPr indent="-355600" lvl="1" marL="914400" algn="l">
              <a:spcBef>
                <a:spcPts val="400"/>
              </a:spcBef>
              <a:spcAft>
                <a:spcPts val="0"/>
              </a:spcAft>
              <a:buClr>
                <a:srgbClr val="595959"/>
              </a:buClr>
              <a:buSzPts val="2000"/>
              <a:buFont typeface="Arial"/>
              <a:buChar char="•"/>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127" name="Google Shape;127;p75"/>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75"/>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9" name="Shape 129"/>
        <p:cNvGrpSpPr/>
        <p:nvPr/>
      </p:nvGrpSpPr>
      <p:grpSpPr>
        <a:xfrm>
          <a:off x="0" y="0"/>
          <a:ext cx="0" cy="0"/>
          <a:chOff x="0" y="0"/>
          <a:chExt cx="0" cy="0"/>
        </a:xfrm>
      </p:grpSpPr>
      <p:sp>
        <p:nvSpPr>
          <p:cNvPr id="130" name="Google Shape;130;p76"/>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76"/>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76"/>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7"/>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67"/>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7"/>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i="0" sz="1200" u="none" cap="none" strike="noStrike">
                <a:solidFill>
                  <a:srgbClr val="6D6D6D"/>
                </a:solidFill>
                <a:latin typeface="Arial"/>
                <a:ea typeface="Arial"/>
                <a:cs typeface="Arial"/>
                <a:sym typeface="Arial"/>
              </a:defRPr>
            </a:lvl1pPr>
            <a:lvl2pPr indent="0" lvl="1" marL="0" marR="0" algn="r">
              <a:spcBef>
                <a:spcPts val="0"/>
              </a:spcBef>
              <a:buNone/>
              <a:defRPr b="1" i="0" sz="1200" u="none" cap="none" strike="noStrike">
                <a:solidFill>
                  <a:srgbClr val="6D6D6D"/>
                </a:solidFill>
                <a:latin typeface="Arial"/>
                <a:ea typeface="Arial"/>
                <a:cs typeface="Arial"/>
                <a:sym typeface="Arial"/>
              </a:defRPr>
            </a:lvl2pPr>
            <a:lvl3pPr indent="0" lvl="2" marL="0" marR="0" algn="r">
              <a:spcBef>
                <a:spcPts val="0"/>
              </a:spcBef>
              <a:buNone/>
              <a:defRPr b="1" i="0" sz="1200" u="none" cap="none" strike="noStrike">
                <a:solidFill>
                  <a:srgbClr val="6D6D6D"/>
                </a:solidFill>
                <a:latin typeface="Arial"/>
                <a:ea typeface="Arial"/>
                <a:cs typeface="Arial"/>
                <a:sym typeface="Arial"/>
              </a:defRPr>
            </a:lvl3pPr>
            <a:lvl4pPr indent="0" lvl="3" marL="0" marR="0" algn="r">
              <a:spcBef>
                <a:spcPts val="0"/>
              </a:spcBef>
              <a:buNone/>
              <a:defRPr b="1" i="0" sz="1200" u="none" cap="none" strike="noStrike">
                <a:solidFill>
                  <a:srgbClr val="6D6D6D"/>
                </a:solidFill>
                <a:latin typeface="Arial"/>
                <a:ea typeface="Arial"/>
                <a:cs typeface="Arial"/>
                <a:sym typeface="Arial"/>
              </a:defRPr>
            </a:lvl4pPr>
            <a:lvl5pPr indent="0" lvl="4" marL="0" marR="0" algn="r">
              <a:spcBef>
                <a:spcPts val="0"/>
              </a:spcBef>
              <a:buNone/>
              <a:defRPr b="1" i="0" sz="1200" u="none" cap="none" strike="noStrike">
                <a:solidFill>
                  <a:srgbClr val="6D6D6D"/>
                </a:solidFill>
                <a:latin typeface="Arial"/>
                <a:ea typeface="Arial"/>
                <a:cs typeface="Arial"/>
                <a:sym typeface="Arial"/>
              </a:defRPr>
            </a:lvl5pPr>
            <a:lvl6pPr indent="0" lvl="5" marL="0" marR="0" algn="r">
              <a:spcBef>
                <a:spcPts val="0"/>
              </a:spcBef>
              <a:buNone/>
              <a:defRPr b="1" i="0" sz="1200" u="none" cap="none" strike="noStrike">
                <a:solidFill>
                  <a:srgbClr val="6D6D6D"/>
                </a:solidFill>
                <a:latin typeface="Arial"/>
                <a:ea typeface="Arial"/>
                <a:cs typeface="Arial"/>
                <a:sym typeface="Arial"/>
              </a:defRPr>
            </a:lvl6pPr>
            <a:lvl7pPr indent="0" lvl="6" marL="0" marR="0" algn="r">
              <a:spcBef>
                <a:spcPts val="0"/>
              </a:spcBef>
              <a:buNone/>
              <a:defRPr b="1" i="0" sz="1200" u="none" cap="none" strike="noStrike">
                <a:solidFill>
                  <a:srgbClr val="6D6D6D"/>
                </a:solidFill>
                <a:latin typeface="Arial"/>
                <a:ea typeface="Arial"/>
                <a:cs typeface="Arial"/>
                <a:sym typeface="Arial"/>
              </a:defRPr>
            </a:lvl7pPr>
            <a:lvl8pPr indent="0" lvl="7" marL="0" marR="0" algn="r">
              <a:spcBef>
                <a:spcPts val="0"/>
              </a:spcBef>
              <a:buNone/>
              <a:defRPr b="1" i="0" sz="1200" u="none" cap="none" strike="noStrike">
                <a:solidFill>
                  <a:srgbClr val="6D6D6D"/>
                </a:solidFill>
                <a:latin typeface="Arial"/>
                <a:ea typeface="Arial"/>
                <a:cs typeface="Arial"/>
                <a:sym typeface="Arial"/>
              </a:defRPr>
            </a:lvl8pPr>
            <a:lvl9pPr indent="0" lvl="8" marL="0" marR="0" algn="r">
              <a:spcBef>
                <a:spcPts val="0"/>
              </a:spcBef>
              <a:buNone/>
              <a:defRPr b="1" i="0" sz="1200" u="none" cap="none" strike="noStrike">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3" name="Shape 133"/>
        <p:cNvGrpSpPr/>
        <p:nvPr/>
      </p:nvGrpSpPr>
      <p:grpSpPr>
        <a:xfrm>
          <a:off x="0" y="0"/>
          <a:ext cx="0" cy="0"/>
          <a:chOff x="0" y="0"/>
          <a:chExt cx="0" cy="0"/>
        </a:xfrm>
      </p:grpSpPr>
      <p:sp>
        <p:nvSpPr>
          <p:cNvPr id="134" name="Google Shape;134;p77"/>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77"/>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6" name="Shape 136"/>
        <p:cNvGrpSpPr/>
        <p:nvPr/>
      </p:nvGrpSpPr>
      <p:grpSpPr>
        <a:xfrm>
          <a:off x="0" y="0"/>
          <a:ext cx="0" cy="0"/>
          <a:chOff x="0" y="0"/>
          <a:chExt cx="0" cy="0"/>
        </a:xfrm>
      </p:grpSpPr>
      <p:sp>
        <p:nvSpPr>
          <p:cNvPr id="137" name="Google Shape;137;p7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7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228600" lvl="0" marL="457200" algn="l">
              <a:spcBef>
                <a:spcPts val="1600"/>
              </a:spcBef>
              <a:spcAft>
                <a:spcPts val="0"/>
              </a:spcAft>
              <a:buSzPts val="1400"/>
              <a:buNone/>
              <a:defRPr sz="3200"/>
            </a:lvl1pPr>
            <a:lvl2pPr indent="-406400" lvl="1" marL="914400" algn="l">
              <a:spcBef>
                <a:spcPts val="560"/>
              </a:spcBef>
              <a:spcAft>
                <a:spcPts val="0"/>
              </a:spcAft>
              <a:buClr>
                <a:srgbClr val="595959"/>
              </a:buClr>
              <a:buSzPts val="2800"/>
              <a:buFont typeface="Arial"/>
              <a:buChar char="•"/>
              <a:defRPr sz="2800"/>
            </a:lvl2pPr>
            <a:lvl3pPr indent="-381000" lvl="2" marL="1371600" algn="l">
              <a:spcBef>
                <a:spcPts val="480"/>
              </a:spcBef>
              <a:spcAft>
                <a:spcPts val="0"/>
              </a:spcAft>
              <a:buClr>
                <a:srgbClr val="595959"/>
              </a:buClr>
              <a:buSzPts val="2400"/>
              <a:buFont typeface="Arial"/>
              <a:buChar char="•"/>
              <a:defRPr sz="2400"/>
            </a:lvl3pPr>
            <a:lvl4pPr indent="-355600" lvl="3" marL="1828800" algn="l">
              <a:spcBef>
                <a:spcPts val="400"/>
              </a:spcBef>
              <a:spcAft>
                <a:spcPts val="0"/>
              </a:spcAft>
              <a:buClr>
                <a:srgbClr val="595959"/>
              </a:buClr>
              <a:buSzPts val="2000"/>
              <a:buFont typeface="Arial"/>
              <a:buChar char="•"/>
              <a:defRPr sz="2000"/>
            </a:lvl4pPr>
            <a:lvl5pPr indent="-355600" lvl="4" marL="2286000" algn="l">
              <a:spcBef>
                <a:spcPts val="400"/>
              </a:spcBef>
              <a:spcAft>
                <a:spcPts val="0"/>
              </a:spcAft>
              <a:buClr>
                <a:srgbClr val="595959"/>
              </a:buClr>
              <a:buSzPts val="2000"/>
              <a:buFont typeface="Arial"/>
              <a:buChar char="•"/>
              <a:defRPr sz="2000"/>
            </a:lvl5pPr>
            <a:lvl6pPr indent="-355600" lvl="5" marL="2743200" algn="l">
              <a:spcBef>
                <a:spcPts val="400"/>
              </a:spcBef>
              <a:spcAft>
                <a:spcPts val="0"/>
              </a:spcAft>
              <a:buClr>
                <a:srgbClr val="595959"/>
              </a:buClr>
              <a:buSzPts val="2000"/>
              <a:buFont typeface="Arial"/>
              <a:buChar char="•"/>
              <a:defRPr sz="2000"/>
            </a:lvl6pPr>
            <a:lvl7pPr indent="-355600" lvl="6" marL="3200400" algn="l">
              <a:spcBef>
                <a:spcPts val="400"/>
              </a:spcBef>
              <a:spcAft>
                <a:spcPts val="0"/>
              </a:spcAft>
              <a:buClr>
                <a:srgbClr val="595959"/>
              </a:buClr>
              <a:buSzPts val="2000"/>
              <a:buFont typeface="Arial"/>
              <a:buChar char="•"/>
              <a:defRPr sz="2000"/>
            </a:lvl7pPr>
            <a:lvl8pPr indent="-355600" lvl="7" marL="3657600" algn="l">
              <a:spcBef>
                <a:spcPts val="400"/>
              </a:spcBef>
              <a:spcAft>
                <a:spcPts val="0"/>
              </a:spcAft>
              <a:buClr>
                <a:srgbClr val="595959"/>
              </a:buClr>
              <a:buSzPts val="2000"/>
              <a:buFont typeface="Arial"/>
              <a:buChar char="•"/>
              <a:defRPr sz="2000"/>
            </a:lvl8pPr>
            <a:lvl9pPr indent="-355600" lvl="8" marL="4114800" algn="l">
              <a:spcBef>
                <a:spcPts val="400"/>
              </a:spcBef>
              <a:spcAft>
                <a:spcPts val="0"/>
              </a:spcAft>
              <a:buClr>
                <a:srgbClr val="595959"/>
              </a:buClr>
              <a:buSzPts val="2000"/>
              <a:buFont typeface="Arial"/>
              <a:buChar char="•"/>
              <a:defRPr sz="2000"/>
            </a:lvl9pPr>
          </a:lstStyle>
          <a:p/>
        </p:txBody>
      </p:sp>
      <p:sp>
        <p:nvSpPr>
          <p:cNvPr id="139" name="Google Shape;139;p7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700"/>
              </a:spcBef>
              <a:spcAft>
                <a:spcPts val="0"/>
              </a:spcAft>
              <a:buClr>
                <a:srgbClr val="595959"/>
              </a:buClr>
              <a:buSzPts val="1400"/>
              <a:buFont typeface="Arial"/>
              <a:buNone/>
              <a:defRPr sz="1400"/>
            </a:lvl1pPr>
            <a:lvl2pPr indent="-228600" lvl="1" marL="914400" algn="l">
              <a:spcBef>
                <a:spcPts val="24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140" name="Google Shape;140;p78"/>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78"/>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2" name="Shape 142"/>
        <p:cNvGrpSpPr/>
        <p:nvPr/>
      </p:nvGrpSpPr>
      <p:grpSpPr>
        <a:xfrm>
          <a:off x="0" y="0"/>
          <a:ext cx="0" cy="0"/>
          <a:chOff x="0" y="0"/>
          <a:chExt cx="0" cy="0"/>
        </a:xfrm>
      </p:grpSpPr>
      <p:sp>
        <p:nvSpPr>
          <p:cNvPr id="143" name="Google Shape;143;p7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79"/>
          <p:cNvSpPr/>
          <p:nvPr>
            <p:ph idx="2" type="pic"/>
          </p:nvPr>
        </p:nvSpPr>
        <p:spPr>
          <a:xfrm>
            <a:off x="1792288" y="612775"/>
            <a:ext cx="5486400" cy="4114800"/>
          </a:xfrm>
          <a:prstGeom prst="rect">
            <a:avLst/>
          </a:prstGeom>
          <a:noFill/>
          <a:ln>
            <a:noFill/>
          </a:ln>
        </p:spPr>
      </p:sp>
      <p:sp>
        <p:nvSpPr>
          <p:cNvPr id="145" name="Google Shape;145;p7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700"/>
              </a:spcBef>
              <a:spcAft>
                <a:spcPts val="0"/>
              </a:spcAft>
              <a:buClr>
                <a:srgbClr val="595959"/>
              </a:buClr>
              <a:buSzPts val="1400"/>
              <a:buFont typeface="Arial"/>
              <a:buNone/>
              <a:defRPr sz="1400"/>
            </a:lvl1pPr>
            <a:lvl2pPr indent="-228600" lvl="1" marL="914400" algn="l">
              <a:spcBef>
                <a:spcPts val="24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146" name="Google Shape;146;p79"/>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79"/>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8" name="Shape 148"/>
        <p:cNvGrpSpPr/>
        <p:nvPr/>
      </p:nvGrpSpPr>
      <p:grpSpPr>
        <a:xfrm>
          <a:off x="0" y="0"/>
          <a:ext cx="0" cy="0"/>
          <a:chOff x="0" y="0"/>
          <a:chExt cx="0" cy="0"/>
        </a:xfrm>
      </p:grpSpPr>
      <p:sp>
        <p:nvSpPr>
          <p:cNvPr id="149" name="Google Shape;149;p80"/>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80"/>
          <p:cNvSpPr txBox="1"/>
          <p:nvPr>
            <p:ph idx="1" type="body"/>
          </p:nvPr>
        </p:nvSpPr>
        <p:spPr>
          <a:xfrm rot="5400000">
            <a:off x="3337718" y="786607"/>
            <a:ext cx="4525963" cy="6172200"/>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51" name="Google Shape;151;p80"/>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80"/>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81"/>
          <p:cNvSpPr txBox="1"/>
          <p:nvPr>
            <p:ph type="title"/>
          </p:nvPr>
        </p:nvSpPr>
        <p:spPr>
          <a:xfrm rot="5400000">
            <a:off x="4675188" y="2124076"/>
            <a:ext cx="5965825" cy="20574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81"/>
          <p:cNvSpPr txBox="1"/>
          <p:nvPr>
            <p:ph idx="1" type="body"/>
          </p:nvPr>
        </p:nvSpPr>
        <p:spPr>
          <a:xfrm rot="5400000">
            <a:off x="484188" y="142875"/>
            <a:ext cx="5965825" cy="6019800"/>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56" name="Google Shape;156;p81"/>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81"/>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Content" type="txAndTwoObj">
  <p:cSld name="TEXT_AND_TWO_OBJECTS">
    <p:spTree>
      <p:nvGrpSpPr>
        <p:cNvPr id="158" name="Shape 158"/>
        <p:cNvGrpSpPr/>
        <p:nvPr/>
      </p:nvGrpSpPr>
      <p:grpSpPr>
        <a:xfrm>
          <a:off x="0" y="0"/>
          <a:ext cx="0" cy="0"/>
          <a:chOff x="0" y="0"/>
          <a:chExt cx="0" cy="0"/>
        </a:xfrm>
      </p:grpSpPr>
      <p:sp>
        <p:nvSpPr>
          <p:cNvPr id="159" name="Google Shape;159;p82"/>
          <p:cNvSpPr txBox="1"/>
          <p:nvPr>
            <p:ph type="title"/>
          </p:nvPr>
        </p:nvSpPr>
        <p:spPr>
          <a:xfrm>
            <a:off x="606274" y="602755"/>
            <a:ext cx="7994952" cy="973336"/>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82"/>
          <p:cNvSpPr txBox="1"/>
          <p:nvPr>
            <p:ph idx="1" type="body"/>
          </p:nvPr>
        </p:nvSpPr>
        <p:spPr>
          <a:xfrm>
            <a:off x="606275" y="1848446"/>
            <a:ext cx="3920369" cy="4113609"/>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61" name="Google Shape;161;p82"/>
          <p:cNvSpPr txBox="1"/>
          <p:nvPr>
            <p:ph idx="2" type="body"/>
          </p:nvPr>
        </p:nvSpPr>
        <p:spPr>
          <a:xfrm>
            <a:off x="4671786" y="1848446"/>
            <a:ext cx="3921881" cy="1985367"/>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62" name="Google Shape;162;p82"/>
          <p:cNvSpPr txBox="1"/>
          <p:nvPr>
            <p:ph idx="3" type="body"/>
          </p:nvPr>
        </p:nvSpPr>
        <p:spPr>
          <a:xfrm>
            <a:off x="4671786" y="3976688"/>
            <a:ext cx="3921881" cy="1985367"/>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Tree>
  </p:cSld>
  <p:clrMapOvr>
    <a:masterClrMapping/>
  </p:clrMapOvr>
  <p:transition spd="med">
    <p:randomBar/>
  </p:transition>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163" name="Shape 163"/>
        <p:cNvGrpSpPr/>
        <p:nvPr/>
      </p:nvGrpSpPr>
      <p:grpSpPr>
        <a:xfrm>
          <a:off x="0" y="0"/>
          <a:ext cx="0" cy="0"/>
          <a:chOff x="0" y="0"/>
          <a:chExt cx="0" cy="0"/>
        </a:xfrm>
      </p:grpSpPr>
      <p:sp>
        <p:nvSpPr>
          <p:cNvPr id="164" name="Google Shape;164;p83"/>
          <p:cNvSpPr txBox="1"/>
          <p:nvPr>
            <p:ph idx="1" type="body"/>
          </p:nvPr>
        </p:nvSpPr>
        <p:spPr>
          <a:xfrm>
            <a:off x="606425" y="371475"/>
            <a:ext cx="7994650" cy="5591175"/>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76" name="Shape 176"/>
        <p:cNvGrpSpPr/>
        <p:nvPr/>
      </p:nvGrpSpPr>
      <p:grpSpPr>
        <a:xfrm>
          <a:off x="0" y="0"/>
          <a:ext cx="0" cy="0"/>
          <a:chOff x="0" y="0"/>
          <a:chExt cx="0" cy="0"/>
        </a:xfrm>
      </p:grpSpPr>
      <p:sp>
        <p:nvSpPr>
          <p:cNvPr id="177" name="Google Shape;177;p94"/>
          <p:cNvSpPr/>
          <p:nvPr/>
        </p:nvSpPr>
        <p:spPr>
          <a:xfrm>
            <a:off x="4269719" y="6543676"/>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178" name="Google Shape;178;p94"/>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179" name="Google Shape;179;p94"/>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cxnSp>
        <p:nvCxnSpPr>
          <p:cNvPr id="180" name="Google Shape;180;p94"/>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pic>
        <p:nvPicPr>
          <p:cNvPr descr="DD&amp;A_ALT_GREY_11_RED_186_TRANS.png" id="181" name="Google Shape;181;p94"/>
          <p:cNvPicPr preferRelativeResize="0"/>
          <p:nvPr/>
        </p:nvPicPr>
        <p:blipFill rotWithShape="1">
          <a:blip r:embed="rId2">
            <a:alphaModFix/>
          </a:blip>
          <a:srcRect b="0" l="0" r="0" t="0"/>
          <a:stretch/>
        </p:blipFill>
        <p:spPr>
          <a:xfrm>
            <a:off x="7315201" y="6466114"/>
            <a:ext cx="1363663" cy="234950"/>
          </a:xfrm>
          <a:prstGeom prst="rect">
            <a:avLst/>
          </a:prstGeom>
          <a:noFill/>
          <a:ln>
            <a:noFill/>
          </a:ln>
        </p:spPr>
      </p:pic>
      <p:sp>
        <p:nvSpPr>
          <p:cNvPr id="182" name="Google Shape;182;p94"/>
          <p:cNvSpPr txBox="1"/>
          <p:nvPr>
            <p:ph type="ctrTitle"/>
          </p:nvPr>
        </p:nvSpPr>
        <p:spPr>
          <a:xfrm>
            <a:off x="455613" y="173039"/>
            <a:ext cx="7688262" cy="110648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id="183" name="Google Shape;183;p94"/>
          <p:cNvPicPr preferRelativeResize="0"/>
          <p:nvPr/>
        </p:nvPicPr>
        <p:blipFill rotWithShape="1">
          <a:blip r:embed="rId3">
            <a:alphaModFix/>
          </a:blip>
          <a:srcRect b="0" l="0" r="0" t="0"/>
          <a:stretch/>
        </p:blipFill>
        <p:spPr>
          <a:xfrm>
            <a:off x="183528" y="6381883"/>
            <a:ext cx="1449084" cy="403412"/>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4" name="Shape 184"/>
        <p:cNvGrpSpPr/>
        <p:nvPr/>
      </p:nvGrpSpPr>
      <p:grpSpPr>
        <a:xfrm>
          <a:off x="0" y="0"/>
          <a:ext cx="0" cy="0"/>
          <a:chOff x="0" y="0"/>
          <a:chExt cx="0" cy="0"/>
        </a:xfrm>
      </p:grpSpPr>
      <p:sp>
        <p:nvSpPr>
          <p:cNvPr id="185" name="Google Shape;185;p95"/>
          <p:cNvSpPr txBox="1"/>
          <p:nvPr>
            <p:ph type="title"/>
          </p:nvPr>
        </p:nvSpPr>
        <p:spPr>
          <a:xfrm>
            <a:off x="455613" y="173038"/>
            <a:ext cx="7688262"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6" name="Google Shape;186;p95"/>
          <p:cNvSpPr txBox="1"/>
          <p:nvPr>
            <p:ph idx="1" type="body"/>
          </p:nvPr>
        </p:nvSpPr>
        <p:spPr>
          <a:xfrm>
            <a:off x="2533650" y="1598613"/>
            <a:ext cx="6172200" cy="4498975"/>
          </a:xfrm>
          <a:prstGeom prst="rect">
            <a:avLst/>
          </a:prstGeom>
          <a:noFill/>
          <a:ln>
            <a:noFill/>
          </a:ln>
        </p:spPr>
        <p:txBody>
          <a:bodyPr anchorCtr="0" anchor="t" bIns="45700" lIns="91425" spcFirstLastPara="1" rIns="91425" wrap="square" tIns="45700">
            <a:noAutofit/>
          </a:bodyPr>
          <a:lstStyle>
            <a:lvl1pPr indent="-228600" lvl="0" marL="457200" algn="l">
              <a:spcBef>
                <a:spcPts val="1080"/>
              </a:spcBef>
              <a:spcAft>
                <a:spcPts val="0"/>
              </a:spcAft>
              <a:buSzPts val="1400"/>
              <a:buNone/>
              <a:defRPr/>
            </a:lvl1pPr>
            <a:lvl2pPr indent="-228600" lvl="1" marL="914400" algn="l">
              <a:spcBef>
                <a:spcPts val="900"/>
              </a:spcBef>
              <a:spcAft>
                <a:spcPts val="0"/>
              </a:spcAft>
              <a:buSzPts val="1400"/>
              <a:buNone/>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187" name="Google Shape;187;p95"/>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8" name="Google Shape;188;p95"/>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9" name="Shape 189"/>
        <p:cNvGrpSpPr/>
        <p:nvPr/>
      </p:nvGrpSpPr>
      <p:grpSpPr>
        <a:xfrm>
          <a:off x="0" y="0"/>
          <a:ext cx="0" cy="0"/>
          <a:chOff x="0" y="0"/>
          <a:chExt cx="0" cy="0"/>
        </a:xfrm>
      </p:grpSpPr>
      <p:sp>
        <p:nvSpPr>
          <p:cNvPr id="190" name="Google Shape;190;p96"/>
          <p:cNvSpPr txBox="1"/>
          <p:nvPr>
            <p:ph type="title"/>
          </p:nvPr>
        </p:nvSpPr>
        <p:spPr>
          <a:xfrm>
            <a:off x="722313" y="4406901"/>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9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1200"/>
              </a:spcBef>
              <a:spcAft>
                <a:spcPts val="0"/>
              </a:spcAft>
              <a:buClr>
                <a:schemeClr val="accent1"/>
              </a:buClr>
              <a:buSzPts val="2000"/>
              <a:buFont typeface="Arial"/>
              <a:buNone/>
              <a:defRPr sz="2000"/>
            </a:lvl1pPr>
            <a:lvl2pPr indent="-228600" lvl="1" marL="914400" algn="l">
              <a:spcBef>
                <a:spcPts val="900"/>
              </a:spcBef>
              <a:spcAft>
                <a:spcPts val="0"/>
              </a:spcAft>
              <a:buClr>
                <a:srgbClr val="595959"/>
              </a:buClr>
              <a:buSzPts val="1800"/>
              <a:buFont typeface="Arial"/>
              <a:buNone/>
              <a:defRPr sz="1800"/>
            </a:lvl2pPr>
            <a:lvl3pPr indent="-228600" lvl="2" marL="1371600" algn="l">
              <a:spcBef>
                <a:spcPts val="320"/>
              </a:spcBef>
              <a:spcAft>
                <a:spcPts val="0"/>
              </a:spcAft>
              <a:buClr>
                <a:srgbClr val="595959"/>
              </a:buClr>
              <a:buSzPts val="1600"/>
              <a:buFont typeface="Arial"/>
              <a:buNone/>
              <a:defRPr sz="1600"/>
            </a:lvl3pPr>
            <a:lvl4pPr indent="-228600" lvl="3" marL="1828800" algn="l">
              <a:spcBef>
                <a:spcPts val="280"/>
              </a:spcBef>
              <a:spcAft>
                <a:spcPts val="0"/>
              </a:spcAft>
              <a:buClr>
                <a:srgbClr val="595959"/>
              </a:buClr>
              <a:buSzPts val="1400"/>
              <a:buFont typeface="Arial"/>
              <a:buNone/>
              <a:defRPr sz="1400"/>
            </a:lvl4pPr>
            <a:lvl5pPr indent="-228600" lvl="4" marL="2286000" algn="l">
              <a:spcBef>
                <a:spcPts val="280"/>
              </a:spcBef>
              <a:spcAft>
                <a:spcPts val="0"/>
              </a:spcAft>
              <a:buClr>
                <a:srgbClr val="595959"/>
              </a:buClr>
              <a:buSzPts val="1400"/>
              <a:buFont typeface="Arial"/>
              <a:buNone/>
              <a:defRPr sz="1400"/>
            </a:lvl5pPr>
            <a:lvl6pPr indent="-228600" lvl="5" marL="2743200" algn="l">
              <a:spcBef>
                <a:spcPts val="280"/>
              </a:spcBef>
              <a:spcAft>
                <a:spcPts val="0"/>
              </a:spcAft>
              <a:buClr>
                <a:srgbClr val="595959"/>
              </a:buClr>
              <a:buSzPts val="1400"/>
              <a:buFont typeface="Arial"/>
              <a:buNone/>
              <a:defRPr sz="1400"/>
            </a:lvl6pPr>
            <a:lvl7pPr indent="-228600" lvl="6" marL="3200400" algn="l">
              <a:spcBef>
                <a:spcPts val="280"/>
              </a:spcBef>
              <a:spcAft>
                <a:spcPts val="0"/>
              </a:spcAft>
              <a:buClr>
                <a:srgbClr val="595959"/>
              </a:buClr>
              <a:buSzPts val="1400"/>
              <a:buFont typeface="Arial"/>
              <a:buNone/>
              <a:defRPr sz="1400"/>
            </a:lvl7pPr>
            <a:lvl8pPr indent="-228600" lvl="7" marL="3657600" algn="l">
              <a:spcBef>
                <a:spcPts val="280"/>
              </a:spcBef>
              <a:spcAft>
                <a:spcPts val="0"/>
              </a:spcAft>
              <a:buClr>
                <a:srgbClr val="595959"/>
              </a:buClr>
              <a:buSzPts val="1400"/>
              <a:buFont typeface="Arial"/>
              <a:buNone/>
              <a:defRPr sz="1400"/>
            </a:lvl8pPr>
            <a:lvl9pPr indent="-228600" lvl="8" marL="4114800" algn="l">
              <a:spcBef>
                <a:spcPts val="280"/>
              </a:spcBef>
              <a:spcAft>
                <a:spcPts val="0"/>
              </a:spcAft>
              <a:buClr>
                <a:srgbClr val="595959"/>
              </a:buClr>
              <a:buSzPts val="1400"/>
              <a:buFont typeface="Arial"/>
              <a:buNone/>
              <a:defRPr sz="1400"/>
            </a:lvl9pPr>
          </a:lstStyle>
          <a:p/>
        </p:txBody>
      </p:sp>
      <p:sp>
        <p:nvSpPr>
          <p:cNvPr id="192" name="Google Shape;192;p96"/>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3" name="Google Shape;193;p96"/>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6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6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Clr>
                <a:srgbClr val="595959"/>
              </a:buClr>
              <a:buSzPts val="2000"/>
              <a:buFont typeface="Arial"/>
              <a:buNone/>
              <a:defRPr sz="2000"/>
            </a:lvl1pPr>
            <a:lvl2pPr indent="-228600" lvl="1" marL="914400" algn="l">
              <a:spcBef>
                <a:spcPts val="360"/>
              </a:spcBef>
              <a:spcAft>
                <a:spcPts val="0"/>
              </a:spcAft>
              <a:buClr>
                <a:srgbClr val="595959"/>
              </a:buClr>
              <a:buSzPts val="1800"/>
              <a:buFont typeface="Arial"/>
              <a:buNone/>
              <a:defRPr sz="1800"/>
            </a:lvl2pPr>
            <a:lvl3pPr indent="-228600" lvl="2" marL="1371600" algn="l">
              <a:spcBef>
                <a:spcPts val="320"/>
              </a:spcBef>
              <a:spcAft>
                <a:spcPts val="0"/>
              </a:spcAft>
              <a:buClr>
                <a:srgbClr val="595959"/>
              </a:buClr>
              <a:buSzPts val="1600"/>
              <a:buFont typeface="Arial"/>
              <a:buNone/>
              <a:defRPr sz="1600"/>
            </a:lvl3pPr>
            <a:lvl4pPr indent="-228600" lvl="3" marL="1828800" algn="l">
              <a:spcBef>
                <a:spcPts val="280"/>
              </a:spcBef>
              <a:spcAft>
                <a:spcPts val="0"/>
              </a:spcAft>
              <a:buClr>
                <a:srgbClr val="595959"/>
              </a:buClr>
              <a:buSzPts val="1400"/>
              <a:buFont typeface="Arial"/>
              <a:buNone/>
              <a:defRPr sz="1400"/>
            </a:lvl4pPr>
            <a:lvl5pPr indent="-228600" lvl="4" marL="2286000" algn="l">
              <a:spcBef>
                <a:spcPts val="280"/>
              </a:spcBef>
              <a:spcAft>
                <a:spcPts val="0"/>
              </a:spcAft>
              <a:buClr>
                <a:srgbClr val="595959"/>
              </a:buClr>
              <a:buSzPts val="1400"/>
              <a:buFont typeface="Arial"/>
              <a:buNone/>
              <a:defRPr sz="1400"/>
            </a:lvl5pPr>
            <a:lvl6pPr indent="-228600" lvl="5" marL="2743200" algn="l">
              <a:spcBef>
                <a:spcPts val="280"/>
              </a:spcBef>
              <a:spcAft>
                <a:spcPts val="0"/>
              </a:spcAft>
              <a:buClr>
                <a:srgbClr val="595959"/>
              </a:buClr>
              <a:buSzPts val="1400"/>
              <a:buFont typeface="Arial"/>
              <a:buNone/>
              <a:defRPr sz="1400"/>
            </a:lvl6pPr>
            <a:lvl7pPr indent="-228600" lvl="6" marL="3200400" algn="l">
              <a:spcBef>
                <a:spcPts val="280"/>
              </a:spcBef>
              <a:spcAft>
                <a:spcPts val="0"/>
              </a:spcAft>
              <a:buClr>
                <a:srgbClr val="595959"/>
              </a:buClr>
              <a:buSzPts val="1400"/>
              <a:buFont typeface="Arial"/>
              <a:buNone/>
              <a:defRPr sz="1400"/>
            </a:lvl7pPr>
            <a:lvl8pPr indent="-228600" lvl="7" marL="3657600" algn="l">
              <a:spcBef>
                <a:spcPts val="280"/>
              </a:spcBef>
              <a:spcAft>
                <a:spcPts val="0"/>
              </a:spcAft>
              <a:buClr>
                <a:srgbClr val="595959"/>
              </a:buClr>
              <a:buSzPts val="1400"/>
              <a:buFont typeface="Arial"/>
              <a:buNone/>
              <a:defRPr sz="1400"/>
            </a:lvl8pPr>
            <a:lvl9pPr indent="-228600" lvl="8" marL="4114800" algn="l">
              <a:spcBef>
                <a:spcPts val="280"/>
              </a:spcBef>
              <a:spcAft>
                <a:spcPts val="0"/>
              </a:spcAft>
              <a:buClr>
                <a:srgbClr val="595959"/>
              </a:buClr>
              <a:buSzPts val="1400"/>
              <a:buFont typeface="Arial"/>
              <a:buNone/>
              <a:defRPr sz="1400"/>
            </a:lvl9pPr>
          </a:lstStyle>
          <a:p/>
        </p:txBody>
      </p:sp>
      <p:sp>
        <p:nvSpPr>
          <p:cNvPr id="34" name="Google Shape;34;p68"/>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8"/>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i="0" sz="1200" u="none" cap="none" strike="noStrike">
                <a:solidFill>
                  <a:srgbClr val="6D6D6D"/>
                </a:solidFill>
                <a:latin typeface="Arial"/>
                <a:ea typeface="Arial"/>
                <a:cs typeface="Arial"/>
                <a:sym typeface="Arial"/>
              </a:defRPr>
            </a:lvl1pPr>
            <a:lvl2pPr indent="0" lvl="1" marL="0" marR="0" algn="r">
              <a:spcBef>
                <a:spcPts val="0"/>
              </a:spcBef>
              <a:buNone/>
              <a:defRPr b="1" i="0" sz="1200" u="none" cap="none" strike="noStrike">
                <a:solidFill>
                  <a:srgbClr val="6D6D6D"/>
                </a:solidFill>
                <a:latin typeface="Arial"/>
                <a:ea typeface="Arial"/>
                <a:cs typeface="Arial"/>
                <a:sym typeface="Arial"/>
              </a:defRPr>
            </a:lvl2pPr>
            <a:lvl3pPr indent="0" lvl="2" marL="0" marR="0" algn="r">
              <a:spcBef>
                <a:spcPts val="0"/>
              </a:spcBef>
              <a:buNone/>
              <a:defRPr b="1" i="0" sz="1200" u="none" cap="none" strike="noStrike">
                <a:solidFill>
                  <a:srgbClr val="6D6D6D"/>
                </a:solidFill>
                <a:latin typeface="Arial"/>
                <a:ea typeface="Arial"/>
                <a:cs typeface="Arial"/>
                <a:sym typeface="Arial"/>
              </a:defRPr>
            </a:lvl3pPr>
            <a:lvl4pPr indent="0" lvl="3" marL="0" marR="0" algn="r">
              <a:spcBef>
                <a:spcPts val="0"/>
              </a:spcBef>
              <a:buNone/>
              <a:defRPr b="1" i="0" sz="1200" u="none" cap="none" strike="noStrike">
                <a:solidFill>
                  <a:srgbClr val="6D6D6D"/>
                </a:solidFill>
                <a:latin typeface="Arial"/>
                <a:ea typeface="Arial"/>
                <a:cs typeface="Arial"/>
                <a:sym typeface="Arial"/>
              </a:defRPr>
            </a:lvl4pPr>
            <a:lvl5pPr indent="0" lvl="4" marL="0" marR="0" algn="r">
              <a:spcBef>
                <a:spcPts val="0"/>
              </a:spcBef>
              <a:buNone/>
              <a:defRPr b="1" i="0" sz="1200" u="none" cap="none" strike="noStrike">
                <a:solidFill>
                  <a:srgbClr val="6D6D6D"/>
                </a:solidFill>
                <a:latin typeface="Arial"/>
                <a:ea typeface="Arial"/>
                <a:cs typeface="Arial"/>
                <a:sym typeface="Arial"/>
              </a:defRPr>
            </a:lvl5pPr>
            <a:lvl6pPr indent="0" lvl="5" marL="0" marR="0" algn="r">
              <a:spcBef>
                <a:spcPts val="0"/>
              </a:spcBef>
              <a:buNone/>
              <a:defRPr b="1" i="0" sz="1200" u="none" cap="none" strike="noStrike">
                <a:solidFill>
                  <a:srgbClr val="6D6D6D"/>
                </a:solidFill>
                <a:latin typeface="Arial"/>
                <a:ea typeface="Arial"/>
                <a:cs typeface="Arial"/>
                <a:sym typeface="Arial"/>
              </a:defRPr>
            </a:lvl6pPr>
            <a:lvl7pPr indent="0" lvl="6" marL="0" marR="0" algn="r">
              <a:spcBef>
                <a:spcPts val="0"/>
              </a:spcBef>
              <a:buNone/>
              <a:defRPr b="1" i="0" sz="1200" u="none" cap="none" strike="noStrike">
                <a:solidFill>
                  <a:srgbClr val="6D6D6D"/>
                </a:solidFill>
                <a:latin typeface="Arial"/>
                <a:ea typeface="Arial"/>
                <a:cs typeface="Arial"/>
                <a:sym typeface="Arial"/>
              </a:defRPr>
            </a:lvl7pPr>
            <a:lvl8pPr indent="0" lvl="7" marL="0" marR="0" algn="r">
              <a:spcBef>
                <a:spcPts val="0"/>
              </a:spcBef>
              <a:buNone/>
              <a:defRPr b="1" i="0" sz="1200" u="none" cap="none" strike="noStrike">
                <a:solidFill>
                  <a:srgbClr val="6D6D6D"/>
                </a:solidFill>
                <a:latin typeface="Arial"/>
                <a:ea typeface="Arial"/>
                <a:cs typeface="Arial"/>
                <a:sym typeface="Arial"/>
              </a:defRPr>
            </a:lvl8pPr>
            <a:lvl9pPr indent="0" lvl="8" marL="0" marR="0" algn="r">
              <a:spcBef>
                <a:spcPts val="0"/>
              </a:spcBef>
              <a:buNone/>
              <a:defRPr b="1" i="0" sz="1200" u="none" cap="none" strike="noStrike">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94" name="Shape 194"/>
        <p:cNvGrpSpPr/>
        <p:nvPr/>
      </p:nvGrpSpPr>
      <p:grpSpPr>
        <a:xfrm>
          <a:off x="0" y="0"/>
          <a:ext cx="0" cy="0"/>
          <a:chOff x="0" y="0"/>
          <a:chExt cx="0" cy="0"/>
        </a:xfrm>
      </p:grpSpPr>
      <p:sp>
        <p:nvSpPr>
          <p:cNvPr id="195" name="Google Shape;195;p97"/>
          <p:cNvSpPr txBox="1"/>
          <p:nvPr>
            <p:ph type="title"/>
          </p:nvPr>
        </p:nvSpPr>
        <p:spPr>
          <a:xfrm>
            <a:off x="455613" y="173038"/>
            <a:ext cx="7688262"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97"/>
          <p:cNvSpPr txBox="1"/>
          <p:nvPr>
            <p:ph idx="1" type="body"/>
          </p:nvPr>
        </p:nvSpPr>
        <p:spPr>
          <a:xfrm>
            <a:off x="2533650" y="1598613"/>
            <a:ext cx="3009900" cy="4498975"/>
          </a:xfrm>
          <a:prstGeom prst="rect">
            <a:avLst/>
          </a:prstGeom>
          <a:noFill/>
          <a:ln>
            <a:noFill/>
          </a:ln>
        </p:spPr>
        <p:txBody>
          <a:bodyPr anchorCtr="0" anchor="t" bIns="45700" lIns="91425" spcFirstLastPara="1" rIns="91425" wrap="square" tIns="45700">
            <a:noAutofit/>
          </a:bodyPr>
          <a:lstStyle>
            <a:lvl1pPr indent="-228600" lvl="0" marL="457200" algn="l">
              <a:spcBef>
                <a:spcPts val="1680"/>
              </a:spcBef>
              <a:spcAft>
                <a:spcPts val="0"/>
              </a:spcAft>
              <a:buSzPts val="1400"/>
              <a:buNone/>
              <a:defRPr sz="2800"/>
            </a:lvl1pPr>
            <a:lvl2pPr indent="-228600" lvl="1" marL="914400" algn="l">
              <a:spcBef>
                <a:spcPts val="1200"/>
              </a:spcBef>
              <a:spcAft>
                <a:spcPts val="0"/>
              </a:spcAft>
              <a:buSzPts val="1400"/>
              <a:buNone/>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197" name="Google Shape;197;p97"/>
          <p:cNvSpPr txBox="1"/>
          <p:nvPr>
            <p:ph idx="2" type="body"/>
          </p:nvPr>
        </p:nvSpPr>
        <p:spPr>
          <a:xfrm>
            <a:off x="5695950" y="1598613"/>
            <a:ext cx="3009900" cy="4498975"/>
          </a:xfrm>
          <a:prstGeom prst="rect">
            <a:avLst/>
          </a:prstGeom>
          <a:noFill/>
          <a:ln>
            <a:noFill/>
          </a:ln>
        </p:spPr>
        <p:txBody>
          <a:bodyPr anchorCtr="0" anchor="t" bIns="45700" lIns="91425" spcFirstLastPara="1" rIns="91425" wrap="square" tIns="45700">
            <a:noAutofit/>
          </a:bodyPr>
          <a:lstStyle>
            <a:lvl1pPr indent="-228600" lvl="0" marL="457200" algn="l">
              <a:spcBef>
                <a:spcPts val="1680"/>
              </a:spcBef>
              <a:spcAft>
                <a:spcPts val="0"/>
              </a:spcAft>
              <a:buSzPts val="1400"/>
              <a:buNone/>
              <a:defRPr sz="2800"/>
            </a:lvl1pPr>
            <a:lvl2pPr indent="-228600" lvl="1" marL="914400" algn="l">
              <a:spcBef>
                <a:spcPts val="1200"/>
              </a:spcBef>
              <a:spcAft>
                <a:spcPts val="0"/>
              </a:spcAft>
              <a:buSzPts val="1400"/>
              <a:buNone/>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198" name="Google Shape;198;p97"/>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9" name="Google Shape;199;p97"/>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00" name="Shape 200"/>
        <p:cNvGrpSpPr/>
        <p:nvPr/>
      </p:nvGrpSpPr>
      <p:grpSpPr>
        <a:xfrm>
          <a:off x="0" y="0"/>
          <a:ext cx="0" cy="0"/>
          <a:chOff x="0" y="0"/>
          <a:chExt cx="0" cy="0"/>
        </a:xfrm>
      </p:grpSpPr>
      <p:sp>
        <p:nvSpPr>
          <p:cNvPr id="201" name="Google Shape;201;p98"/>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98"/>
          <p:cNvSpPr txBox="1"/>
          <p:nvPr>
            <p:ph idx="1" type="body"/>
          </p:nvPr>
        </p:nvSpPr>
        <p:spPr>
          <a:xfrm>
            <a:off x="457201"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1440"/>
              </a:spcBef>
              <a:spcAft>
                <a:spcPts val="0"/>
              </a:spcAft>
              <a:buClr>
                <a:schemeClr val="accent1"/>
              </a:buClr>
              <a:buSzPts val="2400"/>
              <a:buFont typeface="Arial"/>
              <a:buNone/>
              <a:defRPr b="1" sz="2400"/>
            </a:lvl1pPr>
            <a:lvl2pPr indent="-228600" lvl="1" marL="914400" algn="l">
              <a:spcBef>
                <a:spcPts val="10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203" name="Google Shape;203;p98"/>
          <p:cNvSpPr txBox="1"/>
          <p:nvPr>
            <p:ph idx="2" type="body"/>
          </p:nvPr>
        </p:nvSpPr>
        <p:spPr>
          <a:xfrm>
            <a:off x="457201" y="2174875"/>
            <a:ext cx="4040188"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440"/>
              </a:spcBef>
              <a:spcAft>
                <a:spcPts val="0"/>
              </a:spcAft>
              <a:buSzPts val="1400"/>
              <a:buNone/>
              <a:defRPr sz="2400"/>
            </a:lvl1pPr>
            <a:lvl2pPr indent="-228600" lvl="1" marL="914400" algn="l">
              <a:spcBef>
                <a:spcPts val="1000"/>
              </a:spcBef>
              <a:spcAft>
                <a:spcPts val="0"/>
              </a:spcAft>
              <a:buSzPts val="1400"/>
              <a:buNone/>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204" name="Google Shape;204;p98"/>
          <p:cNvSpPr txBox="1"/>
          <p:nvPr>
            <p:ph idx="3" type="body"/>
          </p:nvPr>
        </p:nvSpPr>
        <p:spPr>
          <a:xfrm>
            <a:off x="4645026"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1440"/>
              </a:spcBef>
              <a:spcAft>
                <a:spcPts val="0"/>
              </a:spcAft>
              <a:buClr>
                <a:schemeClr val="accent1"/>
              </a:buClr>
              <a:buSzPts val="2400"/>
              <a:buFont typeface="Arial"/>
              <a:buNone/>
              <a:defRPr b="1" sz="2400"/>
            </a:lvl1pPr>
            <a:lvl2pPr indent="-228600" lvl="1" marL="914400" algn="l">
              <a:spcBef>
                <a:spcPts val="10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205" name="Google Shape;205;p98"/>
          <p:cNvSpPr txBox="1"/>
          <p:nvPr>
            <p:ph idx="4" type="body"/>
          </p:nvPr>
        </p:nvSpPr>
        <p:spPr>
          <a:xfrm>
            <a:off x="4645026" y="2174875"/>
            <a:ext cx="4041775"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440"/>
              </a:spcBef>
              <a:spcAft>
                <a:spcPts val="0"/>
              </a:spcAft>
              <a:buSzPts val="1400"/>
              <a:buNone/>
              <a:defRPr sz="2400"/>
            </a:lvl1pPr>
            <a:lvl2pPr indent="-228600" lvl="1" marL="914400" algn="l">
              <a:spcBef>
                <a:spcPts val="1000"/>
              </a:spcBef>
              <a:spcAft>
                <a:spcPts val="0"/>
              </a:spcAft>
              <a:buSzPts val="1400"/>
              <a:buNone/>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206" name="Google Shape;206;p98"/>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7" name="Google Shape;207;p98"/>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8" name="Shape 208"/>
        <p:cNvGrpSpPr/>
        <p:nvPr/>
      </p:nvGrpSpPr>
      <p:grpSpPr>
        <a:xfrm>
          <a:off x="0" y="0"/>
          <a:ext cx="0" cy="0"/>
          <a:chOff x="0" y="0"/>
          <a:chExt cx="0" cy="0"/>
        </a:xfrm>
      </p:grpSpPr>
      <p:sp>
        <p:nvSpPr>
          <p:cNvPr id="209" name="Google Shape;209;p99"/>
          <p:cNvSpPr txBox="1"/>
          <p:nvPr>
            <p:ph type="title"/>
          </p:nvPr>
        </p:nvSpPr>
        <p:spPr>
          <a:xfrm>
            <a:off x="455613" y="173038"/>
            <a:ext cx="7688262"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0" name="Google Shape;210;p99"/>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1" name="Google Shape;211;p99"/>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2" name="Shape 212"/>
        <p:cNvGrpSpPr/>
        <p:nvPr/>
      </p:nvGrpSpPr>
      <p:grpSpPr>
        <a:xfrm>
          <a:off x="0" y="0"/>
          <a:ext cx="0" cy="0"/>
          <a:chOff x="0" y="0"/>
          <a:chExt cx="0" cy="0"/>
        </a:xfrm>
      </p:grpSpPr>
      <p:sp>
        <p:nvSpPr>
          <p:cNvPr id="213" name="Google Shape;213;p100"/>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100"/>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5" name="Shape 215"/>
        <p:cNvGrpSpPr/>
        <p:nvPr/>
      </p:nvGrpSpPr>
      <p:grpSpPr>
        <a:xfrm>
          <a:off x="0" y="0"/>
          <a:ext cx="0" cy="0"/>
          <a:chOff x="0" y="0"/>
          <a:chExt cx="0" cy="0"/>
        </a:xfrm>
      </p:grpSpPr>
      <p:sp>
        <p:nvSpPr>
          <p:cNvPr id="216" name="Google Shape;216;p101"/>
          <p:cNvSpPr txBox="1"/>
          <p:nvPr>
            <p:ph type="title"/>
          </p:nvPr>
        </p:nvSpPr>
        <p:spPr>
          <a:xfrm>
            <a:off x="457201"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7" name="Google Shape;217;p10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228600" lvl="0" marL="457200" algn="l">
              <a:spcBef>
                <a:spcPts val="1920"/>
              </a:spcBef>
              <a:spcAft>
                <a:spcPts val="0"/>
              </a:spcAft>
              <a:buSzPts val="1400"/>
              <a:buNone/>
              <a:defRPr sz="3200"/>
            </a:lvl1pPr>
            <a:lvl2pPr indent="-228600" lvl="1" marL="914400" algn="l">
              <a:spcBef>
                <a:spcPts val="1400"/>
              </a:spcBef>
              <a:spcAft>
                <a:spcPts val="0"/>
              </a:spcAft>
              <a:buSzPts val="1400"/>
              <a:buNone/>
              <a:defRPr sz="2800"/>
            </a:lvl2pPr>
            <a:lvl3pPr indent="-381000" lvl="2" marL="1371600" algn="l">
              <a:spcBef>
                <a:spcPts val="480"/>
              </a:spcBef>
              <a:spcAft>
                <a:spcPts val="0"/>
              </a:spcAft>
              <a:buClr>
                <a:srgbClr val="595959"/>
              </a:buClr>
              <a:buSzPts val="2400"/>
              <a:buFont typeface="Arial"/>
              <a:buChar char="•"/>
              <a:defRPr sz="2400"/>
            </a:lvl3pPr>
            <a:lvl4pPr indent="-355600" lvl="3" marL="1828800" algn="l">
              <a:spcBef>
                <a:spcPts val="400"/>
              </a:spcBef>
              <a:spcAft>
                <a:spcPts val="0"/>
              </a:spcAft>
              <a:buClr>
                <a:srgbClr val="595959"/>
              </a:buClr>
              <a:buSzPts val="2000"/>
              <a:buFont typeface="Arial"/>
              <a:buChar char="•"/>
              <a:defRPr sz="2000"/>
            </a:lvl4pPr>
            <a:lvl5pPr indent="-355600" lvl="4" marL="2286000" algn="l">
              <a:spcBef>
                <a:spcPts val="400"/>
              </a:spcBef>
              <a:spcAft>
                <a:spcPts val="0"/>
              </a:spcAft>
              <a:buClr>
                <a:srgbClr val="595959"/>
              </a:buClr>
              <a:buSzPts val="2000"/>
              <a:buFont typeface="Arial"/>
              <a:buChar char="•"/>
              <a:defRPr sz="2000"/>
            </a:lvl5pPr>
            <a:lvl6pPr indent="-355600" lvl="5" marL="2743200" algn="l">
              <a:spcBef>
                <a:spcPts val="400"/>
              </a:spcBef>
              <a:spcAft>
                <a:spcPts val="0"/>
              </a:spcAft>
              <a:buClr>
                <a:srgbClr val="595959"/>
              </a:buClr>
              <a:buSzPts val="2000"/>
              <a:buFont typeface="Arial"/>
              <a:buChar char="•"/>
              <a:defRPr sz="2000"/>
            </a:lvl6pPr>
            <a:lvl7pPr indent="-355600" lvl="6" marL="3200400" algn="l">
              <a:spcBef>
                <a:spcPts val="400"/>
              </a:spcBef>
              <a:spcAft>
                <a:spcPts val="0"/>
              </a:spcAft>
              <a:buClr>
                <a:srgbClr val="595959"/>
              </a:buClr>
              <a:buSzPts val="2000"/>
              <a:buFont typeface="Arial"/>
              <a:buChar char="•"/>
              <a:defRPr sz="2000"/>
            </a:lvl7pPr>
            <a:lvl8pPr indent="-355600" lvl="7" marL="3657600" algn="l">
              <a:spcBef>
                <a:spcPts val="400"/>
              </a:spcBef>
              <a:spcAft>
                <a:spcPts val="0"/>
              </a:spcAft>
              <a:buClr>
                <a:srgbClr val="595959"/>
              </a:buClr>
              <a:buSzPts val="2000"/>
              <a:buFont typeface="Arial"/>
              <a:buChar char="•"/>
              <a:defRPr sz="2000"/>
            </a:lvl8pPr>
            <a:lvl9pPr indent="-355600" lvl="8" marL="4114800" algn="l">
              <a:spcBef>
                <a:spcPts val="400"/>
              </a:spcBef>
              <a:spcAft>
                <a:spcPts val="0"/>
              </a:spcAft>
              <a:buClr>
                <a:srgbClr val="595959"/>
              </a:buClr>
              <a:buSzPts val="2000"/>
              <a:buFont typeface="Arial"/>
              <a:buChar char="•"/>
              <a:defRPr sz="2000"/>
            </a:lvl9pPr>
          </a:lstStyle>
          <a:p/>
        </p:txBody>
      </p:sp>
      <p:sp>
        <p:nvSpPr>
          <p:cNvPr id="218" name="Google Shape;218;p101"/>
          <p:cNvSpPr txBox="1"/>
          <p:nvPr>
            <p:ph idx="2" type="body"/>
          </p:nvPr>
        </p:nvSpPr>
        <p:spPr>
          <a:xfrm>
            <a:off x="457201"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840"/>
              </a:spcBef>
              <a:spcAft>
                <a:spcPts val="0"/>
              </a:spcAft>
              <a:buClr>
                <a:schemeClr val="accent1"/>
              </a:buClr>
              <a:buSzPts val="1400"/>
              <a:buFont typeface="Arial"/>
              <a:buNone/>
              <a:defRPr sz="1400"/>
            </a:lvl1pPr>
            <a:lvl2pPr indent="-228600" lvl="1" marL="914400" algn="l">
              <a:spcBef>
                <a:spcPts val="60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219" name="Google Shape;219;p101"/>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0" name="Google Shape;220;p101"/>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1" name="Shape 221"/>
        <p:cNvGrpSpPr/>
        <p:nvPr/>
      </p:nvGrpSpPr>
      <p:grpSpPr>
        <a:xfrm>
          <a:off x="0" y="0"/>
          <a:ext cx="0" cy="0"/>
          <a:chOff x="0" y="0"/>
          <a:chExt cx="0" cy="0"/>
        </a:xfrm>
      </p:grpSpPr>
      <p:sp>
        <p:nvSpPr>
          <p:cNvPr id="222" name="Google Shape;222;p10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3" name="Google Shape;223;p102"/>
          <p:cNvSpPr/>
          <p:nvPr>
            <p:ph idx="2" type="pic"/>
          </p:nvPr>
        </p:nvSpPr>
        <p:spPr>
          <a:xfrm>
            <a:off x="1792288" y="612775"/>
            <a:ext cx="5486400" cy="4114800"/>
          </a:xfrm>
          <a:prstGeom prst="rect">
            <a:avLst/>
          </a:prstGeom>
          <a:noFill/>
          <a:ln>
            <a:noFill/>
          </a:ln>
        </p:spPr>
      </p:sp>
      <p:sp>
        <p:nvSpPr>
          <p:cNvPr id="224" name="Google Shape;224;p10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840"/>
              </a:spcBef>
              <a:spcAft>
                <a:spcPts val="0"/>
              </a:spcAft>
              <a:buClr>
                <a:schemeClr val="accent1"/>
              </a:buClr>
              <a:buSzPts val="1400"/>
              <a:buFont typeface="Arial"/>
              <a:buNone/>
              <a:defRPr sz="1400"/>
            </a:lvl1pPr>
            <a:lvl2pPr indent="-228600" lvl="1" marL="914400" algn="l">
              <a:spcBef>
                <a:spcPts val="60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225" name="Google Shape;225;p102"/>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6" name="Google Shape;226;p102"/>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27" name="Shape 227"/>
        <p:cNvGrpSpPr/>
        <p:nvPr/>
      </p:nvGrpSpPr>
      <p:grpSpPr>
        <a:xfrm>
          <a:off x="0" y="0"/>
          <a:ext cx="0" cy="0"/>
          <a:chOff x="0" y="0"/>
          <a:chExt cx="0" cy="0"/>
        </a:xfrm>
      </p:grpSpPr>
      <p:sp>
        <p:nvSpPr>
          <p:cNvPr id="228" name="Google Shape;228;p103"/>
          <p:cNvSpPr txBox="1"/>
          <p:nvPr>
            <p:ph type="title"/>
          </p:nvPr>
        </p:nvSpPr>
        <p:spPr>
          <a:xfrm>
            <a:off x="455613" y="173038"/>
            <a:ext cx="7688262"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9" name="Google Shape;229;p103"/>
          <p:cNvSpPr txBox="1"/>
          <p:nvPr>
            <p:ph idx="1" type="body"/>
          </p:nvPr>
        </p:nvSpPr>
        <p:spPr>
          <a:xfrm rot="5400000">
            <a:off x="3370263" y="762000"/>
            <a:ext cx="4498975" cy="6172200"/>
          </a:xfrm>
          <a:prstGeom prst="rect">
            <a:avLst/>
          </a:prstGeom>
          <a:noFill/>
          <a:ln>
            <a:noFill/>
          </a:ln>
        </p:spPr>
        <p:txBody>
          <a:bodyPr anchorCtr="0" anchor="t" bIns="45700" lIns="91425" spcFirstLastPara="1" rIns="91425" wrap="square" tIns="45700">
            <a:noAutofit/>
          </a:bodyPr>
          <a:lstStyle>
            <a:lvl1pPr indent="-228600" lvl="0" marL="457200" algn="l">
              <a:spcBef>
                <a:spcPts val="1080"/>
              </a:spcBef>
              <a:spcAft>
                <a:spcPts val="0"/>
              </a:spcAft>
              <a:buSzPts val="1400"/>
              <a:buNone/>
              <a:defRPr/>
            </a:lvl1pPr>
            <a:lvl2pPr indent="-228600" lvl="1" marL="914400" algn="l">
              <a:spcBef>
                <a:spcPts val="900"/>
              </a:spcBef>
              <a:spcAft>
                <a:spcPts val="0"/>
              </a:spcAft>
              <a:buSzPts val="1400"/>
              <a:buNone/>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230" name="Google Shape;230;p103"/>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03"/>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2" name="Shape 232"/>
        <p:cNvGrpSpPr/>
        <p:nvPr/>
      </p:nvGrpSpPr>
      <p:grpSpPr>
        <a:xfrm>
          <a:off x="0" y="0"/>
          <a:ext cx="0" cy="0"/>
          <a:chOff x="0" y="0"/>
          <a:chExt cx="0" cy="0"/>
        </a:xfrm>
      </p:grpSpPr>
      <p:sp>
        <p:nvSpPr>
          <p:cNvPr id="233" name="Google Shape;233;p104"/>
          <p:cNvSpPr txBox="1"/>
          <p:nvPr>
            <p:ph type="title"/>
          </p:nvPr>
        </p:nvSpPr>
        <p:spPr>
          <a:xfrm rot="5400000">
            <a:off x="4712494" y="2104232"/>
            <a:ext cx="5924550" cy="206216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4" name="Google Shape;234;p104"/>
          <p:cNvSpPr txBox="1"/>
          <p:nvPr>
            <p:ph idx="1" type="body"/>
          </p:nvPr>
        </p:nvSpPr>
        <p:spPr>
          <a:xfrm rot="5400000">
            <a:off x="511176" y="117476"/>
            <a:ext cx="5924550" cy="6035675"/>
          </a:xfrm>
          <a:prstGeom prst="rect">
            <a:avLst/>
          </a:prstGeom>
          <a:noFill/>
          <a:ln>
            <a:noFill/>
          </a:ln>
        </p:spPr>
        <p:txBody>
          <a:bodyPr anchorCtr="0" anchor="t" bIns="45700" lIns="91425" spcFirstLastPara="1" rIns="91425" wrap="square" tIns="45700">
            <a:noAutofit/>
          </a:bodyPr>
          <a:lstStyle>
            <a:lvl1pPr indent="-228600" lvl="0" marL="457200" algn="l">
              <a:spcBef>
                <a:spcPts val="1080"/>
              </a:spcBef>
              <a:spcAft>
                <a:spcPts val="0"/>
              </a:spcAft>
              <a:buSzPts val="1400"/>
              <a:buNone/>
              <a:defRPr/>
            </a:lvl1pPr>
            <a:lvl2pPr indent="-228600" lvl="1" marL="914400" algn="l">
              <a:spcBef>
                <a:spcPts val="900"/>
              </a:spcBef>
              <a:spcAft>
                <a:spcPts val="0"/>
              </a:spcAft>
              <a:buSzPts val="1400"/>
              <a:buNone/>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235" name="Google Shape;235;p104"/>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6" name="Google Shape;236;p104"/>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69"/>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9"/>
          <p:cNvSpPr txBox="1"/>
          <p:nvPr>
            <p:ph idx="1" type="body"/>
          </p:nvPr>
        </p:nvSpPr>
        <p:spPr>
          <a:xfrm>
            <a:off x="2514600" y="1609725"/>
            <a:ext cx="61722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900"/>
              </a:spcBef>
              <a:spcAft>
                <a:spcPts val="0"/>
              </a:spcAft>
              <a:buSzPts val="1400"/>
              <a:buNone/>
              <a:defRPr/>
            </a:lvl1pPr>
            <a:lvl2pPr indent="-342900" lvl="1" marL="914400" algn="l">
              <a:spcBef>
                <a:spcPts val="360"/>
              </a:spcBef>
              <a:spcAft>
                <a:spcPts val="0"/>
              </a:spcAft>
              <a:buClr>
                <a:srgbClr val="595959"/>
              </a:buClr>
              <a:buSzPts val="1800"/>
              <a:buChar char="•"/>
              <a:defRPr/>
            </a:lvl2pPr>
            <a:lvl3pPr indent="-342900" lvl="2" marL="1371600" algn="l">
              <a:spcBef>
                <a:spcPts val="360"/>
              </a:spcBef>
              <a:spcAft>
                <a:spcPts val="0"/>
              </a:spcAft>
              <a:buClr>
                <a:srgbClr val="595959"/>
              </a:buClr>
              <a:buSzPts val="1800"/>
              <a:buChar char="•"/>
              <a:defRPr/>
            </a:lvl3pPr>
            <a:lvl4pPr indent="-342900" lvl="3" marL="1828800" algn="l">
              <a:spcBef>
                <a:spcPts val="360"/>
              </a:spcBef>
              <a:spcAft>
                <a:spcPts val="0"/>
              </a:spcAft>
              <a:buClr>
                <a:srgbClr val="595959"/>
              </a:buClr>
              <a:buSzPts val="1800"/>
              <a:buChar char="•"/>
              <a:defRPr/>
            </a:lvl4pPr>
            <a:lvl5pPr indent="-342900" lvl="4" marL="2286000" algn="l">
              <a:spcBef>
                <a:spcPts val="360"/>
              </a:spcBef>
              <a:spcAft>
                <a:spcPts val="0"/>
              </a:spcAft>
              <a:buClr>
                <a:srgbClr val="595959"/>
              </a:buClr>
              <a:buSzPts val="1800"/>
              <a:buChar char="•"/>
              <a:defRPr/>
            </a:lvl5pPr>
            <a:lvl6pPr indent="-342900" lvl="5" marL="2743200" algn="l">
              <a:spcBef>
                <a:spcPts val="360"/>
              </a:spcBef>
              <a:spcAft>
                <a:spcPts val="0"/>
              </a:spcAft>
              <a:buClr>
                <a:srgbClr val="595959"/>
              </a:buClr>
              <a:buSzPts val="1800"/>
              <a:buChar char="•"/>
              <a:defRPr/>
            </a:lvl6pPr>
            <a:lvl7pPr indent="-342900" lvl="6" marL="3200400" algn="l">
              <a:spcBef>
                <a:spcPts val="360"/>
              </a:spcBef>
              <a:spcAft>
                <a:spcPts val="0"/>
              </a:spcAft>
              <a:buClr>
                <a:srgbClr val="595959"/>
              </a:buClr>
              <a:buSzPts val="1800"/>
              <a:buChar char="•"/>
              <a:defRPr/>
            </a:lvl7pPr>
            <a:lvl8pPr indent="-342900" lvl="7" marL="3657600" algn="l">
              <a:spcBef>
                <a:spcPts val="360"/>
              </a:spcBef>
              <a:spcAft>
                <a:spcPts val="0"/>
              </a:spcAft>
              <a:buClr>
                <a:srgbClr val="595959"/>
              </a:buClr>
              <a:buSzPts val="1800"/>
              <a:buChar char="•"/>
              <a:defRPr/>
            </a:lvl8pPr>
            <a:lvl9pPr indent="-342900" lvl="8" marL="4114800" algn="l">
              <a:spcBef>
                <a:spcPts val="360"/>
              </a:spcBef>
              <a:spcAft>
                <a:spcPts val="0"/>
              </a:spcAft>
              <a:buClr>
                <a:srgbClr val="595959"/>
              </a:buClr>
              <a:buSzPts val="1800"/>
              <a:buChar char="•"/>
              <a:defRPr/>
            </a:lvl9pPr>
          </a:lstStyle>
          <a:p/>
        </p:txBody>
      </p:sp>
      <p:sp>
        <p:nvSpPr>
          <p:cNvPr id="39" name="Google Shape;39;p69"/>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9"/>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1" name="Shape 41"/>
        <p:cNvGrpSpPr/>
        <p:nvPr/>
      </p:nvGrpSpPr>
      <p:grpSpPr>
        <a:xfrm>
          <a:off x="0" y="0"/>
          <a:ext cx="0" cy="0"/>
          <a:chOff x="0" y="0"/>
          <a:chExt cx="0" cy="0"/>
        </a:xfrm>
      </p:grpSpPr>
      <p:sp>
        <p:nvSpPr>
          <p:cNvPr id="42" name="Google Shape;42;p84"/>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4"/>
          <p:cNvSpPr txBox="1"/>
          <p:nvPr>
            <p:ph idx="1" type="body"/>
          </p:nvPr>
        </p:nvSpPr>
        <p:spPr>
          <a:xfrm>
            <a:off x="2514600" y="1609725"/>
            <a:ext cx="30099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1400"/>
              </a:spcBef>
              <a:spcAft>
                <a:spcPts val="0"/>
              </a:spcAft>
              <a:buSzPts val="1400"/>
              <a:buNone/>
              <a:defRPr sz="2800"/>
            </a:lvl1pPr>
            <a:lvl2pPr indent="-381000" lvl="1" marL="914400" algn="l">
              <a:spcBef>
                <a:spcPts val="480"/>
              </a:spcBef>
              <a:spcAft>
                <a:spcPts val="0"/>
              </a:spcAft>
              <a:buClr>
                <a:srgbClr val="595959"/>
              </a:buClr>
              <a:buSzPts val="2400"/>
              <a:buFont typeface="Arial"/>
              <a:buChar char="•"/>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44" name="Google Shape;44;p84"/>
          <p:cNvSpPr txBox="1"/>
          <p:nvPr>
            <p:ph idx="2" type="body"/>
          </p:nvPr>
        </p:nvSpPr>
        <p:spPr>
          <a:xfrm>
            <a:off x="5676900" y="1609725"/>
            <a:ext cx="3009900" cy="4525963"/>
          </a:xfrm>
          <a:prstGeom prst="rect">
            <a:avLst/>
          </a:prstGeom>
          <a:noFill/>
          <a:ln>
            <a:noFill/>
          </a:ln>
        </p:spPr>
        <p:txBody>
          <a:bodyPr anchorCtr="0" anchor="t" bIns="45700" lIns="91425" spcFirstLastPara="1" rIns="91425" wrap="square" tIns="45700">
            <a:noAutofit/>
          </a:bodyPr>
          <a:lstStyle>
            <a:lvl1pPr indent="-228600" lvl="0" marL="457200" algn="l">
              <a:spcBef>
                <a:spcPts val="1400"/>
              </a:spcBef>
              <a:spcAft>
                <a:spcPts val="0"/>
              </a:spcAft>
              <a:buSzPts val="1400"/>
              <a:buNone/>
              <a:defRPr sz="2800"/>
            </a:lvl1pPr>
            <a:lvl2pPr indent="-381000" lvl="1" marL="914400" algn="l">
              <a:spcBef>
                <a:spcPts val="480"/>
              </a:spcBef>
              <a:spcAft>
                <a:spcPts val="0"/>
              </a:spcAft>
              <a:buClr>
                <a:srgbClr val="595959"/>
              </a:buClr>
              <a:buSzPts val="2400"/>
              <a:buFont typeface="Arial"/>
              <a:buChar char="•"/>
              <a:defRPr sz="2400"/>
            </a:lvl2pPr>
            <a:lvl3pPr indent="-355600" lvl="2" marL="1371600" algn="l">
              <a:spcBef>
                <a:spcPts val="400"/>
              </a:spcBef>
              <a:spcAft>
                <a:spcPts val="0"/>
              </a:spcAft>
              <a:buClr>
                <a:srgbClr val="595959"/>
              </a:buClr>
              <a:buSzPts val="2000"/>
              <a:buFont typeface="Arial"/>
              <a:buChar char="•"/>
              <a:defRPr sz="2000"/>
            </a:lvl3pPr>
            <a:lvl4pPr indent="-342900" lvl="3" marL="1828800" algn="l">
              <a:spcBef>
                <a:spcPts val="360"/>
              </a:spcBef>
              <a:spcAft>
                <a:spcPts val="0"/>
              </a:spcAft>
              <a:buClr>
                <a:srgbClr val="595959"/>
              </a:buClr>
              <a:buSzPts val="1800"/>
              <a:buFont typeface="Arial"/>
              <a:buChar char="•"/>
              <a:defRPr sz="1800"/>
            </a:lvl4pPr>
            <a:lvl5pPr indent="-342900" lvl="4" marL="2286000" algn="l">
              <a:spcBef>
                <a:spcPts val="360"/>
              </a:spcBef>
              <a:spcAft>
                <a:spcPts val="0"/>
              </a:spcAft>
              <a:buClr>
                <a:srgbClr val="595959"/>
              </a:buClr>
              <a:buSzPts val="1800"/>
              <a:buFont typeface="Arial"/>
              <a:buChar char="•"/>
              <a:defRPr sz="1800"/>
            </a:lvl5pPr>
            <a:lvl6pPr indent="-342900" lvl="5" marL="2743200" algn="l">
              <a:spcBef>
                <a:spcPts val="360"/>
              </a:spcBef>
              <a:spcAft>
                <a:spcPts val="0"/>
              </a:spcAft>
              <a:buClr>
                <a:srgbClr val="595959"/>
              </a:buClr>
              <a:buSzPts val="1800"/>
              <a:buFont typeface="Arial"/>
              <a:buChar char="•"/>
              <a:defRPr sz="1800"/>
            </a:lvl6pPr>
            <a:lvl7pPr indent="-342900" lvl="6" marL="3200400" algn="l">
              <a:spcBef>
                <a:spcPts val="360"/>
              </a:spcBef>
              <a:spcAft>
                <a:spcPts val="0"/>
              </a:spcAft>
              <a:buClr>
                <a:srgbClr val="595959"/>
              </a:buClr>
              <a:buSzPts val="1800"/>
              <a:buFont typeface="Arial"/>
              <a:buChar char="•"/>
              <a:defRPr sz="1800"/>
            </a:lvl7pPr>
            <a:lvl8pPr indent="-342900" lvl="7" marL="3657600" algn="l">
              <a:spcBef>
                <a:spcPts val="360"/>
              </a:spcBef>
              <a:spcAft>
                <a:spcPts val="0"/>
              </a:spcAft>
              <a:buClr>
                <a:srgbClr val="595959"/>
              </a:buClr>
              <a:buSzPts val="1800"/>
              <a:buFont typeface="Arial"/>
              <a:buChar char="•"/>
              <a:defRPr sz="1800"/>
            </a:lvl8pPr>
            <a:lvl9pPr indent="-342900" lvl="8" marL="4114800" algn="l">
              <a:spcBef>
                <a:spcPts val="360"/>
              </a:spcBef>
              <a:spcAft>
                <a:spcPts val="0"/>
              </a:spcAft>
              <a:buClr>
                <a:srgbClr val="595959"/>
              </a:buClr>
              <a:buSzPts val="1800"/>
              <a:buFont typeface="Arial"/>
              <a:buChar char="•"/>
              <a:defRPr sz="1800"/>
            </a:lvl9pPr>
          </a:lstStyle>
          <a:p/>
        </p:txBody>
      </p:sp>
      <p:sp>
        <p:nvSpPr>
          <p:cNvPr id="45" name="Google Shape;45;p84"/>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84"/>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7" name="Shape 47"/>
        <p:cNvGrpSpPr/>
        <p:nvPr/>
      </p:nvGrpSpPr>
      <p:grpSpPr>
        <a:xfrm>
          <a:off x="0" y="0"/>
          <a:ext cx="0" cy="0"/>
          <a:chOff x="0" y="0"/>
          <a:chExt cx="0" cy="0"/>
        </a:xfrm>
      </p:grpSpPr>
      <p:sp>
        <p:nvSpPr>
          <p:cNvPr id="48" name="Google Shape;48;p85"/>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1200"/>
              </a:spcBef>
              <a:spcAft>
                <a:spcPts val="0"/>
              </a:spcAft>
              <a:buClr>
                <a:srgbClr val="595959"/>
              </a:buClr>
              <a:buSzPts val="2400"/>
              <a:buFont typeface="Arial"/>
              <a:buNone/>
              <a:defRPr b="1" sz="2400"/>
            </a:lvl1pPr>
            <a:lvl2pPr indent="-228600" lvl="1" marL="914400" algn="l">
              <a:spcBef>
                <a:spcPts val="4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50" name="Google Shape;50;p8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200"/>
              </a:spcBef>
              <a:spcAft>
                <a:spcPts val="0"/>
              </a:spcAft>
              <a:buSzPts val="1400"/>
              <a:buNone/>
              <a:defRPr sz="2400"/>
            </a:lvl1pPr>
            <a:lvl2pPr indent="-355600" lvl="1" marL="914400" algn="l">
              <a:spcBef>
                <a:spcPts val="400"/>
              </a:spcBef>
              <a:spcAft>
                <a:spcPts val="0"/>
              </a:spcAft>
              <a:buClr>
                <a:srgbClr val="595959"/>
              </a:buClr>
              <a:buSzPts val="2000"/>
              <a:buFont typeface="Arial"/>
              <a:buChar char="•"/>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51" name="Google Shape;51;p8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1200"/>
              </a:spcBef>
              <a:spcAft>
                <a:spcPts val="0"/>
              </a:spcAft>
              <a:buClr>
                <a:srgbClr val="595959"/>
              </a:buClr>
              <a:buSzPts val="2400"/>
              <a:buFont typeface="Arial"/>
              <a:buNone/>
              <a:defRPr b="1" sz="2400"/>
            </a:lvl1pPr>
            <a:lvl2pPr indent="-228600" lvl="1" marL="914400" algn="l">
              <a:spcBef>
                <a:spcPts val="400"/>
              </a:spcBef>
              <a:spcAft>
                <a:spcPts val="0"/>
              </a:spcAft>
              <a:buClr>
                <a:srgbClr val="595959"/>
              </a:buClr>
              <a:buSzPts val="2000"/>
              <a:buFont typeface="Arial"/>
              <a:buNone/>
              <a:defRPr b="1" sz="2000"/>
            </a:lvl2pPr>
            <a:lvl3pPr indent="-228600" lvl="2" marL="1371600" algn="l">
              <a:spcBef>
                <a:spcPts val="360"/>
              </a:spcBef>
              <a:spcAft>
                <a:spcPts val="0"/>
              </a:spcAft>
              <a:buClr>
                <a:srgbClr val="595959"/>
              </a:buClr>
              <a:buSzPts val="1800"/>
              <a:buFont typeface="Arial"/>
              <a:buNone/>
              <a:defRPr b="1" sz="1800"/>
            </a:lvl3pPr>
            <a:lvl4pPr indent="-228600" lvl="3" marL="1828800" algn="l">
              <a:spcBef>
                <a:spcPts val="320"/>
              </a:spcBef>
              <a:spcAft>
                <a:spcPts val="0"/>
              </a:spcAft>
              <a:buClr>
                <a:srgbClr val="595959"/>
              </a:buClr>
              <a:buSzPts val="1600"/>
              <a:buFont typeface="Arial"/>
              <a:buNone/>
              <a:defRPr b="1" sz="1600"/>
            </a:lvl4pPr>
            <a:lvl5pPr indent="-228600" lvl="4" marL="2286000" algn="l">
              <a:spcBef>
                <a:spcPts val="320"/>
              </a:spcBef>
              <a:spcAft>
                <a:spcPts val="0"/>
              </a:spcAft>
              <a:buClr>
                <a:srgbClr val="595959"/>
              </a:buClr>
              <a:buSzPts val="1600"/>
              <a:buFont typeface="Arial"/>
              <a:buNone/>
              <a:defRPr b="1" sz="1600"/>
            </a:lvl5pPr>
            <a:lvl6pPr indent="-228600" lvl="5" marL="2743200" algn="l">
              <a:spcBef>
                <a:spcPts val="320"/>
              </a:spcBef>
              <a:spcAft>
                <a:spcPts val="0"/>
              </a:spcAft>
              <a:buClr>
                <a:srgbClr val="595959"/>
              </a:buClr>
              <a:buSzPts val="1600"/>
              <a:buFont typeface="Arial"/>
              <a:buNone/>
              <a:defRPr b="1" sz="1600"/>
            </a:lvl6pPr>
            <a:lvl7pPr indent="-228600" lvl="6" marL="3200400" algn="l">
              <a:spcBef>
                <a:spcPts val="320"/>
              </a:spcBef>
              <a:spcAft>
                <a:spcPts val="0"/>
              </a:spcAft>
              <a:buClr>
                <a:srgbClr val="595959"/>
              </a:buClr>
              <a:buSzPts val="1600"/>
              <a:buFont typeface="Arial"/>
              <a:buNone/>
              <a:defRPr b="1" sz="1600"/>
            </a:lvl7pPr>
            <a:lvl8pPr indent="-228600" lvl="7" marL="3657600" algn="l">
              <a:spcBef>
                <a:spcPts val="320"/>
              </a:spcBef>
              <a:spcAft>
                <a:spcPts val="0"/>
              </a:spcAft>
              <a:buClr>
                <a:srgbClr val="595959"/>
              </a:buClr>
              <a:buSzPts val="1600"/>
              <a:buFont typeface="Arial"/>
              <a:buNone/>
              <a:defRPr b="1" sz="1600"/>
            </a:lvl8pPr>
            <a:lvl9pPr indent="-228600" lvl="8" marL="4114800" algn="l">
              <a:spcBef>
                <a:spcPts val="320"/>
              </a:spcBef>
              <a:spcAft>
                <a:spcPts val="0"/>
              </a:spcAft>
              <a:buClr>
                <a:srgbClr val="595959"/>
              </a:buClr>
              <a:buSzPts val="1600"/>
              <a:buFont typeface="Arial"/>
              <a:buNone/>
              <a:defRPr b="1" sz="1600"/>
            </a:lvl9pPr>
          </a:lstStyle>
          <a:p/>
        </p:txBody>
      </p:sp>
      <p:sp>
        <p:nvSpPr>
          <p:cNvPr id="52" name="Google Shape;52;p8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228600" lvl="0" marL="457200" algn="l">
              <a:spcBef>
                <a:spcPts val="1200"/>
              </a:spcBef>
              <a:spcAft>
                <a:spcPts val="0"/>
              </a:spcAft>
              <a:buSzPts val="1400"/>
              <a:buNone/>
              <a:defRPr sz="2400"/>
            </a:lvl1pPr>
            <a:lvl2pPr indent="-355600" lvl="1" marL="914400" algn="l">
              <a:spcBef>
                <a:spcPts val="400"/>
              </a:spcBef>
              <a:spcAft>
                <a:spcPts val="0"/>
              </a:spcAft>
              <a:buClr>
                <a:srgbClr val="595959"/>
              </a:buClr>
              <a:buSzPts val="2000"/>
              <a:buFont typeface="Arial"/>
              <a:buChar char="•"/>
              <a:defRPr sz="2000"/>
            </a:lvl2pPr>
            <a:lvl3pPr indent="-342900" lvl="2" marL="1371600" algn="l">
              <a:spcBef>
                <a:spcPts val="360"/>
              </a:spcBef>
              <a:spcAft>
                <a:spcPts val="0"/>
              </a:spcAft>
              <a:buClr>
                <a:srgbClr val="595959"/>
              </a:buClr>
              <a:buSzPts val="1800"/>
              <a:buFont typeface="Arial"/>
              <a:buChar char="•"/>
              <a:defRPr sz="1800"/>
            </a:lvl3pPr>
            <a:lvl4pPr indent="-330200" lvl="3" marL="1828800" algn="l">
              <a:spcBef>
                <a:spcPts val="320"/>
              </a:spcBef>
              <a:spcAft>
                <a:spcPts val="0"/>
              </a:spcAft>
              <a:buClr>
                <a:srgbClr val="595959"/>
              </a:buClr>
              <a:buSzPts val="1600"/>
              <a:buFont typeface="Arial"/>
              <a:buChar char="•"/>
              <a:defRPr sz="1600"/>
            </a:lvl4pPr>
            <a:lvl5pPr indent="-330200" lvl="4" marL="2286000" algn="l">
              <a:spcBef>
                <a:spcPts val="320"/>
              </a:spcBef>
              <a:spcAft>
                <a:spcPts val="0"/>
              </a:spcAft>
              <a:buClr>
                <a:srgbClr val="595959"/>
              </a:buClr>
              <a:buSzPts val="1600"/>
              <a:buFont typeface="Arial"/>
              <a:buChar char="•"/>
              <a:defRPr sz="1600"/>
            </a:lvl5pPr>
            <a:lvl6pPr indent="-330200" lvl="5" marL="2743200" algn="l">
              <a:spcBef>
                <a:spcPts val="320"/>
              </a:spcBef>
              <a:spcAft>
                <a:spcPts val="0"/>
              </a:spcAft>
              <a:buClr>
                <a:srgbClr val="595959"/>
              </a:buClr>
              <a:buSzPts val="1600"/>
              <a:buFont typeface="Arial"/>
              <a:buChar char="•"/>
              <a:defRPr sz="1600"/>
            </a:lvl6pPr>
            <a:lvl7pPr indent="-330200" lvl="6" marL="3200400" algn="l">
              <a:spcBef>
                <a:spcPts val="320"/>
              </a:spcBef>
              <a:spcAft>
                <a:spcPts val="0"/>
              </a:spcAft>
              <a:buClr>
                <a:srgbClr val="595959"/>
              </a:buClr>
              <a:buSzPts val="1600"/>
              <a:buFont typeface="Arial"/>
              <a:buChar char="•"/>
              <a:defRPr sz="1600"/>
            </a:lvl7pPr>
            <a:lvl8pPr indent="-330200" lvl="7" marL="3657600" algn="l">
              <a:spcBef>
                <a:spcPts val="320"/>
              </a:spcBef>
              <a:spcAft>
                <a:spcPts val="0"/>
              </a:spcAft>
              <a:buClr>
                <a:srgbClr val="595959"/>
              </a:buClr>
              <a:buSzPts val="1600"/>
              <a:buFont typeface="Arial"/>
              <a:buChar char="•"/>
              <a:defRPr sz="1600"/>
            </a:lvl8pPr>
            <a:lvl9pPr indent="-330200" lvl="8" marL="4114800" algn="l">
              <a:spcBef>
                <a:spcPts val="320"/>
              </a:spcBef>
              <a:spcAft>
                <a:spcPts val="0"/>
              </a:spcAft>
              <a:buClr>
                <a:srgbClr val="595959"/>
              </a:buClr>
              <a:buSzPts val="1600"/>
              <a:buFont typeface="Arial"/>
              <a:buChar char="•"/>
              <a:defRPr sz="1600"/>
            </a:lvl9pPr>
          </a:lstStyle>
          <a:p/>
        </p:txBody>
      </p:sp>
      <p:sp>
        <p:nvSpPr>
          <p:cNvPr id="53" name="Google Shape;53;p85"/>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5"/>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86"/>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6"/>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8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228600" lvl="0" marL="457200" algn="l">
              <a:spcBef>
                <a:spcPts val="1600"/>
              </a:spcBef>
              <a:spcAft>
                <a:spcPts val="0"/>
              </a:spcAft>
              <a:buSzPts val="1400"/>
              <a:buNone/>
              <a:defRPr sz="3200"/>
            </a:lvl1pPr>
            <a:lvl2pPr indent="-406400" lvl="1" marL="914400" algn="l">
              <a:spcBef>
                <a:spcPts val="560"/>
              </a:spcBef>
              <a:spcAft>
                <a:spcPts val="0"/>
              </a:spcAft>
              <a:buClr>
                <a:srgbClr val="595959"/>
              </a:buClr>
              <a:buSzPts val="2800"/>
              <a:buFont typeface="Arial"/>
              <a:buChar char="•"/>
              <a:defRPr sz="2800"/>
            </a:lvl2pPr>
            <a:lvl3pPr indent="-381000" lvl="2" marL="1371600" algn="l">
              <a:spcBef>
                <a:spcPts val="480"/>
              </a:spcBef>
              <a:spcAft>
                <a:spcPts val="0"/>
              </a:spcAft>
              <a:buClr>
                <a:srgbClr val="595959"/>
              </a:buClr>
              <a:buSzPts val="2400"/>
              <a:buFont typeface="Arial"/>
              <a:buChar char="•"/>
              <a:defRPr sz="2400"/>
            </a:lvl3pPr>
            <a:lvl4pPr indent="-355600" lvl="3" marL="1828800" algn="l">
              <a:spcBef>
                <a:spcPts val="400"/>
              </a:spcBef>
              <a:spcAft>
                <a:spcPts val="0"/>
              </a:spcAft>
              <a:buClr>
                <a:srgbClr val="595959"/>
              </a:buClr>
              <a:buSzPts val="2000"/>
              <a:buFont typeface="Arial"/>
              <a:buChar char="•"/>
              <a:defRPr sz="2000"/>
            </a:lvl4pPr>
            <a:lvl5pPr indent="-355600" lvl="4" marL="2286000" algn="l">
              <a:spcBef>
                <a:spcPts val="400"/>
              </a:spcBef>
              <a:spcAft>
                <a:spcPts val="0"/>
              </a:spcAft>
              <a:buClr>
                <a:srgbClr val="595959"/>
              </a:buClr>
              <a:buSzPts val="2000"/>
              <a:buFont typeface="Arial"/>
              <a:buChar char="•"/>
              <a:defRPr sz="2000"/>
            </a:lvl5pPr>
            <a:lvl6pPr indent="-355600" lvl="5" marL="2743200" algn="l">
              <a:spcBef>
                <a:spcPts val="400"/>
              </a:spcBef>
              <a:spcAft>
                <a:spcPts val="0"/>
              </a:spcAft>
              <a:buClr>
                <a:srgbClr val="595959"/>
              </a:buClr>
              <a:buSzPts val="2000"/>
              <a:buFont typeface="Arial"/>
              <a:buChar char="•"/>
              <a:defRPr sz="2000"/>
            </a:lvl6pPr>
            <a:lvl7pPr indent="-355600" lvl="6" marL="3200400" algn="l">
              <a:spcBef>
                <a:spcPts val="400"/>
              </a:spcBef>
              <a:spcAft>
                <a:spcPts val="0"/>
              </a:spcAft>
              <a:buClr>
                <a:srgbClr val="595959"/>
              </a:buClr>
              <a:buSzPts val="2000"/>
              <a:buFont typeface="Arial"/>
              <a:buChar char="•"/>
              <a:defRPr sz="2000"/>
            </a:lvl7pPr>
            <a:lvl8pPr indent="-355600" lvl="7" marL="3657600" algn="l">
              <a:spcBef>
                <a:spcPts val="400"/>
              </a:spcBef>
              <a:spcAft>
                <a:spcPts val="0"/>
              </a:spcAft>
              <a:buClr>
                <a:srgbClr val="595959"/>
              </a:buClr>
              <a:buSzPts val="2000"/>
              <a:buFont typeface="Arial"/>
              <a:buChar char="•"/>
              <a:defRPr sz="2000"/>
            </a:lvl8pPr>
            <a:lvl9pPr indent="-355600" lvl="8" marL="4114800" algn="l">
              <a:spcBef>
                <a:spcPts val="400"/>
              </a:spcBef>
              <a:spcAft>
                <a:spcPts val="0"/>
              </a:spcAft>
              <a:buClr>
                <a:srgbClr val="595959"/>
              </a:buClr>
              <a:buSzPts val="2000"/>
              <a:buFont typeface="Arial"/>
              <a:buChar char="•"/>
              <a:defRPr sz="2000"/>
            </a:lvl9pPr>
          </a:lstStyle>
          <a:p/>
        </p:txBody>
      </p:sp>
      <p:sp>
        <p:nvSpPr>
          <p:cNvPr id="61" name="Google Shape;61;p8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700"/>
              </a:spcBef>
              <a:spcAft>
                <a:spcPts val="0"/>
              </a:spcAft>
              <a:buClr>
                <a:srgbClr val="595959"/>
              </a:buClr>
              <a:buSzPts val="1400"/>
              <a:buFont typeface="Arial"/>
              <a:buNone/>
              <a:defRPr sz="1400"/>
            </a:lvl1pPr>
            <a:lvl2pPr indent="-228600" lvl="1" marL="914400" algn="l">
              <a:spcBef>
                <a:spcPts val="24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62" name="Google Shape;62;p87"/>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7"/>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8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88"/>
          <p:cNvSpPr/>
          <p:nvPr>
            <p:ph idx="2" type="pic"/>
          </p:nvPr>
        </p:nvSpPr>
        <p:spPr>
          <a:xfrm>
            <a:off x="1792288" y="612775"/>
            <a:ext cx="5486400" cy="4114800"/>
          </a:xfrm>
          <a:prstGeom prst="rect">
            <a:avLst/>
          </a:prstGeom>
          <a:noFill/>
          <a:ln>
            <a:noFill/>
          </a:ln>
        </p:spPr>
      </p:sp>
      <p:sp>
        <p:nvSpPr>
          <p:cNvPr id="67" name="Google Shape;67;p8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700"/>
              </a:spcBef>
              <a:spcAft>
                <a:spcPts val="0"/>
              </a:spcAft>
              <a:buClr>
                <a:srgbClr val="595959"/>
              </a:buClr>
              <a:buSzPts val="1400"/>
              <a:buFont typeface="Arial"/>
              <a:buNone/>
              <a:defRPr sz="1400"/>
            </a:lvl1pPr>
            <a:lvl2pPr indent="-228600" lvl="1" marL="914400" algn="l">
              <a:spcBef>
                <a:spcPts val="240"/>
              </a:spcBef>
              <a:spcAft>
                <a:spcPts val="0"/>
              </a:spcAft>
              <a:buClr>
                <a:srgbClr val="595959"/>
              </a:buClr>
              <a:buSzPts val="1200"/>
              <a:buFont typeface="Arial"/>
              <a:buNone/>
              <a:defRPr sz="1200"/>
            </a:lvl2pPr>
            <a:lvl3pPr indent="-228600" lvl="2" marL="1371600" algn="l">
              <a:spcBef>
                <a:spcPts val="200"/>
              </a:spcBef>
              <a:spcAft>
                <a:spcPts val="0"/>
              </a:spcAft>
              <a:buClr>
                <a:srgbClr val="595959"/>
              </a:buClr>
              <a:buSzPts val="1000"/>
              <a:buFont typeface="Arial"/>
              <a:buNone/>
              <a:defRPr sz="1000"/>
            </a:lvl3pPr>
            <a:lvl4pPr indent="-228600" lvl="3" marL="1828800" algn="l">
              <a:spcBef>
                <a:spcPts val="180"/>
              </a:spcBef>
              <a:spcAft>
                <a:spcPts val="0"/>
              </a:spcAft>
              <a:buClr>
                <a:srgbClr val="595959"/>
              </a:buClr>
              <a:buSzPts val="900"/>
              <a:buFont typeface="Arial"/>
              <a:buNone/>
              <a:defRPr sz="900"/>
            </a:lvl4pPr>
            <a:lvl5pPr indent="-228600" lvl="4" marL="2286000" algn="l">
              <a:spcBef>
                <a:spcPts val="180"/>
              </a:spcBef>
              <a:spcAft>
                <a:spcPts val="0"/>
              </a:spcAft>
              <a:buClr>
                <a:srgbClr val="595959"/>
              </a:buClr>
              <a:buSzPts val="900"/>
              <a:buFont typeface="Arial"/>
              <a:buNone/>
              <a:defRPr sz="900"/>
            </a:lvl5pPr>
            <a:lvl6pPr indent="-228600" lvl="5" marL="2743200" algn="l">
              <a:spcBef>
                <a:spcPts val="180"/>
              </a:spcBef>
              <a:spcAft>
                <a:spcPts val="0"/>
              </a:spcAft>
              <a:buClr>
                <a:srgbClr val="595959"/>
              </a:buClr>
              <a:buSzPts val="900"/>
              <a:buFont typeface="Arial"/>
              <a:buNone/>
              <a:defRPr sz="900"/>
            </a:lvl6pPr>
            <a:lvl7pPr indent="-228600" lvl="6" marL="3200400" algn="l">
              <a:spcBef>
                <a:spcPts val="180"/>
              </a:spcBef>
              <a:spcAft>
                <a:spcPts val="0"/>
              </a:spcAft>
              <a:buClr>
                <a:srgbClr val="595959"/>
              </a:buClr>
              <a:buSzPts val="900"/>
              <a:buFont typeface="Arial"/>
              <a:buNone/>
              <a:defRPr sz="900"/>
            </a:lvl7pPr>
            <a:lvl8pPr indent="-228600" lvl="7" marL="3657600" algn="l">
              <a:spcBef>
                <a:spcPts val="180"/>
              </a:spcBef>
              <a:spcAft>
                <a:spcPts val="0"/>
              </a:spcAft>
              <a:buClr>
                <a:srgbClr val="595959"/>
              </a:buClr>
              <a:buSzPts val="900"/>
              <a:buFont typeface="Arial"/>
              <a:buNone/>
              <a:defRPr sz="900"/>
            </a:lvl8pPr>
            <a:lvl9pPr indent="-228600" lvl="8" marL="4114800" algn="l">
              <a:spcBef>
                <a:spcPts val="180"/>
              </a:spcBef>
              <a:spcAft>
                <a:spcPts val="0"/>
              </a:spcAft>
              <a:buClr>
                <a:srgbClr val="595959"/>
              </a:buClr>
              <a:buSzPts val="900"/>
              <a:buFont typeface="Arial"/>
              <a:buNone/>
              <a:defRPr sz="900"/>
            </a:lvl9pPr>
          </a:lstStyle>
          <a:p/>
        </p:txBody>
      </p:sp>
      <p:sp>
        <p:nvSpPr>
          <p:cNvPr id="68" name="Google Shape;68;p88"/>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8"/>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algn="r">
              <a:spcBef>
                <a:spcPts val="0"/>
              </a:spcBef>
              <a:buNone/>
              <a:defRPr b="1" sz="1200">
                <a:solidFill>
                  <a:srgbClr val="6D6D6D"/>
                </a:solidFill>
                <a:latin typeface="Arial"/>
                <a:ea typeface="Arial"/>
                <a:cs typeface="Arial"/>
                <a:sym typeface="Arial"/>
              </a:defRPr>
            </a:lvl1pPr>
            <a:lvl2pPr indent="0" lvl="1" marL="0" marR="0" algn="r">
              <a:spcBef>
                <a:spcPts val="0"/>
              </a:spcBef>
              <a:buNone/>
              <a:defRPr b="1" sz="1200">
                <a:solidFill>
                  <a:srgbClr val="6D6D6D"/>
                </a:solidFill>
                <a:latin typeface="Arial"/>
                <a:ea typeface="Arial"/>
                <a:cs typeface="Arial"/>
                <a:sym typeface="Arial"/>
              </a:defRPr>
            </a:lvl2pPr>
            <a:lvl3pPr indent="0" lvl="2" marL="0" marR="0" algn="r">
              <a:spcBef>
                <a:spcPts val="0"/>
              </a:spcBef>
              <a:buNone/>
              <a:defRPr b="1" sz="1200">
                <a:solidFill>
                  <a:srgbClr val="6D6D6D"/>
                </a:solidFill>
                <a:latin typeface="Arial"/>
                <a:ea typeface="Arial"/>
                <a:cs typeface="Arial"/>
                <a:sym typeface="Arial"/>
              </a:defRPr>
            </a:lvl3pPr>
            <a:lvl4pPr indent="0" lvl="3" marL="0" marR="0" algn="r">
              <a:spcBef>
                <a:spcPts val="0"/>
              </a:spcBef>
              <a:buNone/>
              <a:defRPr b="1" sz="1200">
                <a:solidFill>
                  <a:srgbClr val="6D6D6D"/>
                </a:solidFill>
                <a:latin typeface="Arial"/>
                <a:ea typeface="Arial"/>
                <a:cs typeface="Arial"/>
                <a:sym typeface="Arial"/>
              </a:defRPr>
            </a:lvl4pPr>
            <a:lvl5pPr indent="0" lvl="4" marL="0" marR="0" algn="r">
              <a:spcBef>
                <a:spcPts val="0"/>
              </a:spcBef>
              <a:buNone/>
              <a:defRPr b="1" sz="1200">
                <a:solidFill>
                  <a:srgbClr val="6D6D6D"/>
                </a:solidFill>
                <a:latin typeface="Arial"/>
                <a:ea typeface="Arial"/>
                <a:cs typeface="Arial"/>
                <a:sym typeface="Arial"/>
              </a:defRPr>
            </a:lvl5pPr>
            <a:lvl6pPr indent="0" lvl="5" marL="0" marR="0" algn="r">
              <a:spcBef>
                <a:spcPts val="0"/>
              </a:spcBef>
              <a:buNone/>
              <a:defRPr b="1" sz="1200">
                <a:solidFill>
                  <a:srgbClr val="6D6D6D"/>
                </a:solidFill>
                <a:latin typeface="Arial"/>
                <a:ea typeface="Arial"/>
                <a:cs typeface="Arial"/>
                <a:sym typeface="Arial"/>
              </a:defRPr>
            </a:lvl6pPr>
            <a:lvl7pPr indent="0" lvl="6" marL="0" marR="0" algn="r">
              <a:spcBef>
                <a:spcPts val="0"/>
              </a:spcBef>
              <a:buNone/>
              <a:defRPr b="1" sz="1200">
                <a:solidFill>
                  <a:srgbClr val="6D6D6D"/>
                </a:solidFill>
                <a:latin typeface="Arial"/>
                <a:ea typeface="Arial"/>
                <a:cs typeface="Arial"/>
                <a:sym typeface="Arial"/>
              </a:defRPr>
            </a:lvl7pPr>
            <a:lvl8pPr indent="0" lvl="7" marL="0" marR="0" algn="r">
              <a:spcBef>
                <a:spcPts val="0"/>
              </a:spcBef>
              <a:buNone/>
              <a:defRPr b="1" sz="1200">
                <a:solidFill>
                  <a:srgbClr val="6D6D6D"/>
                </a:solidFill>
                <a:latin typeface="Arial"/>
                <a:ea typeface="Arial"/>
                <a:cs typeface="Arial"/>
                <a:sym typeface="Arial"/>
              </a:defRPr>
            </a:lvl8pPr>
            <a:lvl9pPr indent="0" lvl="8" marL="0" marR="0" algn="r">
              <a:spcBef>
                <a:spcPts val="0"/>
              </a:spcBef>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2.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 Type="http://schemas.openxmlformats.org/officeDocument/2006/relationships/image" Target="../media/image4.png"/><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5" Type="http://schemas.openxmlformats.org/officeDocument/2006/relationships/theme" Target="../theme/theme3.xml"/><Relationship Id="rId14" Type="http://schemas.openxmlformats.org/officeDocument/2006/relationships/slideLayout" Target="../slideLayouts/slideLayout2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6.xml"/><Relationship Id="rId10" Type="http://schemas.openxmlformats.org/officeDocument/2006/relationships/slideLayout" Target="../slideLayouts/slideLayout35.xml"/><Relationship Id="rId13" Type="http://schemas.openxmlformats.org/officeDocument/2006/relationships/theme" Target="../theme/theme1.xml"/><Relationship Id="rId12" Type="http://schemas.openxmlformats.org/officeDocument/2006/relationships/slideLayout" Target="../slideLayouts/slideLayout37.xml"/><Relationship Id="rId1" Type="http://schemas.openxmlformats.org/officeDocument/2006/relationships/image" Target="../media/image10.png"/><Relationship Id="rId2" Type="http://schemas.openxmlformats.org/officeDocument/2006/relationships/slideLayout" Target="../slideLayouts/slideLayout27.xml"/><Relationship Id="rId3" Type="http://schemas.openxmlformats.org/officeDocument/2006/relationships/slideLayout" Target="../slideLayouts/slideLayout28.xml"/><Relationship Id="rId4" Type="http://schemas.openxmlformats.org/officeDocument/2006/relationships/slideLayout" Target="../slideLayouts/slideLayout29.xml"/><Relationship Id="rId9" Type="http://schemas.openxmlformats.org/officeDocument/2006/relationships/slideLayout" Target="../slideLayouts/slideLayout34.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5"/>
          <p:cNvSpPr txBox="1"/>
          <p:nvPr>
            <p:ph idx="1" type="body"/>
          </p:nvPr>
        </p:nvSpPr>
        <p:spPr>
          <a:xfrm>
            <a:off x="2514600" y="1609725"/>
            <a:ext cx="6172200" cy="45259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1000"/>
              </a:spcBef>
              <a:spcAft>
                <a:spcPts val="0"/>
              </a:spcAft>
              <a:buSzPts val="1400"/>
              <a:buNone/>
              <a:defRPr b="0" i="0" sz="2000" u="none" cap="none" strike="noStrike">
                <a:solidFill>
                  <a:srgbClr val="595959"/>
                </a:solidFill>
                <a:latin typeface="Arial"/>
                <a:ea typeface="Arial"/>
                <a:cs typeface="Arial"/>
                <a:sym typeface="Arial"/>
              </a:defRPr>
            </a:lvl1pPr>
            <a:lvl2pPr indent="-355600" lvl="1" marL="914400" marR="0" rtl="0" algn="l">
              <a:spcBef>
                <a:spcPts val="400"/>
              </a:spcBef>
              <a:spcAft>
                <a:spcPts val="0"/>
              </a:spcAft>
              <a:buClr>
                <a:srgbClr val="595959"/>
              </a:buClr>
              <a:buSzPts val="2000"/>
              <a:buFont typeface="Arial"/>
              <a:buChar char="•"/>
              <a:defRPr b="0" i="0" sz="2000" u="none" cap="none" strike="noStrike">
                <a:solidFill>
                  <a:srgbClr val="595959"/>
                </a:solidFill>
                <a:latin typeface="Arial"/>
                <a:ea typeface="Arial"/>
                <a:cs typeface="Arial"/>
                <a:sym typeface="Arial"/>
              </a:defRPr>
            </a:lvl2pPr>
            <a:lvl3pPr indent="-342900" lvl="2" marL="1371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3pPr>
            <a:lvl4pPr indent="-342900" lvl="3" marL="1828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4pPr>
            <a:lvl5pPr indent="-342900" lvl="4" marL="22860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5pPr>
            <a:lvl6pPr indent="-342900" lvl="5" marL="27432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6pPr>
            <a:lvl7pPr indent="-342900" lvl="6" marL="32004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7pPr>
            <a:lvl8pPr indent="-342900" lvl="7" marL="3657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8pPr>
            <a:lvl9pPr indent="-342900" lvl="8" marL="4114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9pPr>
          </a:lstStyle>
          <a:p/>
        </p:txBody>
      </p:sp>
      <p:sp>
        <p:nvSpPr>
          <p:cNvPr id="11" name="Google Shape;11;p65"/>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6D6D6D"/>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65"/>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1" i="0" sz="1200" u="none" cap="none" strike="noStrike">
                <a:solidFill>
                  <a:srgbClr val="6D6D6D"/>
                </a:solidFill>
                <a:latin typeface="Arial"/>
                <a:ea typeface="Arial"/>
                <a:cs typeface="Arial"/>
                <a:sym typeface="Arial"/>
              </a:defRPr>
            </a:lvl1pPr>
            <a:lvl2pPr indent="0" lvl="1" marL="0" marR="0" rtl="0" algn="r">
              <a:spcBef>
                <a:spcPts val="0"/>
              </a:spcBef>
              <a:spcAft>
                <a:spcPts val="0"/>
              </a:spcAft>
              <a:buNone/>
              <a:defRPr b="1" i="0" sz="1200" u="none" cap="none" strike="noStrike">
                <a:solidFill>
                  <a:srgbClr val="6D6D6D"/>
                </a:solidFill>
                <a:latin typeface="Arial"/>
                <a:ea typeface="Arial"/>
                <a:cs typeface="Arial"/>
                <a:sym typeface="Arial"/>
              </a:defRPr>
            </a:lvl2pPr>
            <a:lvl3pPr indent="0" lvl="2" marL="0" marR="0" rtl="0" algn="r">
              <a:spcBef>
                <a:spcPts val="0"/>
              </a:spcBef>
              <a:spcAft>
                <a:spcPts val="0"/>
              </a:spcAft>
              <a:buNone/>
              <a:defRPr b="1" i="0" sz="1200" u="none" cap="none" strike="noStrike">
                <a:solidFill>
                  <a:srgbClr val="6D6D6D"/>
                </a:solidFill>
                <a:latin typeface="Arial"/>
                <a:ea typeface="Arial"/>
                <a:cs typeface="Arial"/>
                <a:sym typeface="Arial"/>
              </a:defRPr>
            </a:lvl3pPr>
            <a:lvl4pPr indent="0" lvl="3" marL="0" marR="0" rtl="0" algn="r">
              <a:spcBef>
                <a:spcPts val="0"/>
              </a:spcBef>
              <a:spcAft>
                <a:spcPts val="0"/>
              </a:spcAft>
              <a:buNone/>
              <a:defRPr b="1" i="0" sz="1200" u="none" cap="none" strike="noStrike">
                <a:solidFill>
                  <a:srgbClr val="6D6D6D"/>
                </a:solidFill>
                <a:latin typeface="Arial"/>
                <a:ea typeface="Arial"/>
                <a:cs typeface="Arial"/>
                <a:sym typeface="Arial"/>
              </a:defRPr>
            </a:lvl4pPr>
            <a:lvl5pPr indent="0" lvl="4" marL="0" marR="0" rtl="0" algn="r">
              <a:spcBef>
                <a:spcPts val="0"/>
              </a:spcBef>
              <a:spcAft>
                <a:spcPts val="0"/>
              </a:spcAft>
              <a:buNone/>
              <a:defRPr b="1" i="0" sz="1200" u="none" cap="none" strike="noStrike">
                <a:solidFill>
                  <a:srgbClr val="6D6D6D"/>
                </a:solidFill>
                <a:latin typeface="Arial"/>
                <a:ea typeface="Arial"/>
                <a:cs typeface="Arial"/>
                <a:sym typeface="Arial"/>
              </a:defRPr>
            </a:lvl5pPr>
            <a:lvl6pPr indent="0" lvl="5" marL="0" marR="0" rtl="0" algn="r">
              <a:spcBef>
                <a:spcPts val="0"/>
              </a:spcBef>
              <a:spcAft>
                <a:spcPts val="0"/>
              </a:spcAft>
              <a:buNone/>
              <a:defRPr b="1" i="0" sz="1200" u="none" cap="none" strike="noStrike">
                <a:solidFill>
                  <a:srgbClr val="6D6D6D"/>
                </a:solidFill>
                <a:latin typeface="Arial"/>
                <a:ea typeface="Arial"/>
                <a:cs typeface="Arial"/>
                <a:sym typeface="Arial"/>
              </a:defRPr>
            </a:lvl6pPr>
            <a:lvl7pPr indent="0" lvl="6" marL="0" marR="0" rtl="0" algn="r">
              <a:spcBef>
                <a:spcPts val="0"/>
              </a:spcBef>
              <a:spcAft>
                <a:spcPts val="0"/>
              </a:spcAft>
              <a:buNone/>
              <a:defRPr b="1" i="0" sz="1200" u="none" cap="none" strike="noStrike">
                <a:solidFill>
                  <a:srgbClr val="6D6D6D"/>
                </a:solidFill>
                <a:latin typeface="Arial"/>
                <a:ea typeface="Arial"/>
                <a:cs typeface="Arial"/>
                <a:sym typeface="Arial"/>
              </a:defRPr>
            </a:lvl7pPr>
            <a:lvl8pPr indent="0" lvl="7" marL="0" marR="0" rtl="0" algn="r">
              <a:spcBef>
                <a:spcPts val="0"/>
              </a:spcBef>
              <a:spcAft>
                <a:spcPts val="0"/>
              </a:spcAft>
              <a:buNone/>
              <a:defRPr b="1" i="0" sz="1200" u="none" cap="none" strike="noStrike">
                <a:solidFill>
                  <a:srgbClr val="6D6D6D"/>
                </a:solidFill>
                <a:latin typeface="Arial"/>
                <a:ea typeface="Arial"/>
                <a:cs typeface="Arial"/>
                <a:sym typeface="Arial"/>
              </a:defRPr>
            </a:lvl8pPr>
            <a:lvl9pPr indent="0" lvl="8" marL="0" marR="0" rtl="0" algn="r">
              <a:spcBef>
                <a:spcPts val="0"/>
              </a:spcBef>
              <a:spcAft>
                <a:spcPts val="0"/>
              </a:spcAft>
              <a:buNone/>
              <a:defRPr b="1" i="0" sz="1200" u="none" cap="none" strike="noStrike">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3" name="Google Shape;13;p65"/>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14" name="Google Shape;14;p65"/>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cxnSp>
        <p:nvCxnSpPr>
          <p:cNvPr id="15" name="Google Shape;15;p65"/>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sp>
        <p:nvSpPr>
          <p:cNvPr id="16" name="Google Shape;16;p65"/>
          <p:cNvSpPr/>
          <p:nvPr/>
        </p:nvSpPr>
        <p:spPr>
          <a:xfrm>
            <a:off x="0" y="1593850"/>
            <a:ext cx="2305050" cy="4479925"/>
          </a:xfrm>
          <a:prstGeom prst="rect">
            <a:avLst/>
          </a:prstGeom>
          <a:solidFill>
            <a:srgbClr val="D9D9D9"/>
          </a:solidFill>
          <a:ln>
            <a:noFill/>
          </a:ln>
          <a:effectLst>
            <a:outerShdw blurRad="63500" rotWithShape="0" algn="ctr" dir="2700000" dist="38099">
              <a:schemeClr val="dk2">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17" name="Google Shape;17;p65"/>
          <p:cNvSpPr/>
          <p:nvPr/>
        </p:nvSpPr>
        <p:spPr>
          <a:xfrm>
            <a:off x="455613" y="1600200"/>
            <a:ext cx="1846262" cy="447992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18" name="Google Shape;18;p65"/>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9pPr>
          </a:lstStyle>
          <a:p/>
        </p:txBody>
      </p:sp>
      <p:pic>
        <p:nvPicPr>
          <p:cNvPr descr="DD&amp;A_ALT_GREY_11_RED_186_TRANS.png" id="19" name="Google Shape;19;p65"/>
          <p:cNvPicPr preferRelativeResize="0"/>
          <p:nvPr/>
        </p:nvPicPr>
        <p:blipFill rotWithShape="1">
          <a:blip r:embed="rId1">
            <a:alphaModFix/>
          </a:blip>
          <a:srcRect b="0" l="0" r="0" t="0"/>
          <a:stretch/>
        </p:blipFill>
        <p:spPr>
          <a:xfrm>
            <a:off x="7315200" y="6529388"/>
            <a:ext cx="1363663" cy="2349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sp>
        <p:nvSpPr>
          <p:cNvPr id="88" name="Google Shape;88;p70"/>
          <p:cNvSpPr txBox="1"/>
          <p:nvPr>
            <p:ph idx="1" type="body"/>
          </p:nvPr>
        </p:nvSpPr>
        <p:spPr>
          <a:xfrm>
            <a:off x="2514600" y="1609725"/>
            <a:ext cx="6172200" cy="45259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1000"/>
              </a:spcBef>
              <a:spcAft>
                <a:spcPts val="0"/>
              </a:spcAft>
              <a:buSzPts val="1400"/>
              <a:buNone/>
              <a:defRPr b="0" i="0" sz="2000" u="none" cap="none" strike="noStrike">
                <a:solidFill>
                  <a:srgbClr val="595959"/>
                </a:solidFill>
                <a:latin typeface="Arial"/>
                <a:ea typeface="Arial"/>
                <a:cs typeface="Arial"/>
                <a:sym typeface="Arial"/>
              </a:defRPr>
            </a:lvl1pPr>
            <a:lvl2pPr indent="-355600" lvl="1" marL="914400" marR="0" rtl="0" algn="l">
              <a:spcBef>
                <a:spcPts val="400"/>
              </a:spcBef>
              <a:spcAft>
                <a:spcPts val="0"/>
              </a:spcAft>
              <a:buClr>
                <a:srgbClr val="595959"/>
              </a:buClr>
              <a:buSzPts val="2000"/>
              <a:buFont typeface="Arial"/>
              <a:buChar char="•"/>
              <a:defRPr b="0" i="0" sz="2000" u="none" cap="none" strike="noStrike">
                <a:solidFill>
                  <a:srgbClr val="595959"/>
                </a:solidFill>
                <a:latin typeface="Arial"/>
                <a:ea typeface="Arial"/>
                <a:cs typeface="Arial"/>
                <a:sym typeface="Arial"/>
              </a:defRPr>
            </a:lvl2pPr>
            <a:lvl3pPr indent="-342900" lvl="2" marL="1371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3pPr>
            <a:lvl4pPr indent="-342900" lvl="3" marL="1828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4pPr>
            <a:lvl5pPr indent="-342900" lvl="4" marL="22860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5pPr>
            <a:lvl6pPr indent="-342900" lvl="5" marL="27432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6pPr>
            <a:lvl7pPr indent="-342900" lvl="6" marL="32004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7pPr>
            <a:lvl8pPr indent="-342900" lvl="7" marL="3657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8pPr>
            <a:lvl9pPr indent="-342900" lvl="8" marL="4114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9pPr>
          </a:lstStyle>
          <a:p/>
        </p:txBody>
      </p:sp>
      <p:sp>
        <p:nvSpPr>
          <p:cNvPr id="89" name="Google Shape;89;p70"/>
          <p:cNvSpPr txBox="1"/>
          <p:nvPr>
            <p:ph idx="11" type="ftr"/>
          </p:nvPr>
        </p:nvSpPr>
        <p:spPr>
          <a:xfrm>
            <a:off x="3124200" y="6543675"/>
            <a:ext cx="3198813" cy="201613"/>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sz="1200">
                <a:solidFill>
                  <a:srgbClr val="6D6D6D"/>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0" name="Google Shape;90;p70"/>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1" sz="1200">
                <a:solidFill>
                  <a:srgbClr val="6D6D6D"/>
                </a:solidFill>
                <a:latin typeface="Arial"/>
                <a:ea typeface="Arial"/>
                <a:cs typeface="Arial"/>
                <a:sym typeface="Arial"/>
              </a:defRPr>
            </a:lvl1pPr>
            <a:lvl2pPr indent="0" lvl="1" marL="0" marR="0" rtl="0" algn="r">
              <a:spcBef>
                <a:spcPts val="0"/>
              </a:spcBef>
              <a:spcAft>
                <a:spcPts val="0"/>
              </a:spcAft>
              <a:buNone/>
              <a:defRPr b="1" sz="1200">
                <a:solidFill>
                  <a:srgbClr val="6D6D6D"/>
                </a:solidFill>
                <a:latin typeface="Arial"/>
                <a:ea typeface="Arial"/>
                <a:cs typeface="Arial"/>
                <a:sym typeface="Arial"/>
              </a:defRPr>
            </a:lvl2pPr>
            <a:lvl3pPr indent="0" lvl="2" marL="0" marR="0" rtl="0" algn="r">
              <a:spcBef>
                <a:spcPts val="0"/>
              </a:spcBef>
              <a:spcAft>
                <a:spcPts val="0"/>
              </a:spcAft>
              <a:buNone/>
              <a:defRPr b="1" sz="1200">
                <a:solidFill>
                  <a:srgbClr val="6D6D6D"/>
                </a:solidFill>
                <a:latin typeface="Arial"/>
                <a:ea typeface="Arial"/>
                <a:cs typeface="Arial"/>
                <a:sym typeface="Arial"/>
              </a:defRPr>
            </a:lvl3pPr>
            <a:lvl4pPr indent="0" lvl="3" marL="0" marR="0" rtl="0" algn="r">
              <a:spcBef>
                <a:spcPts val="0"/>
              </a:spcBef>
              <a:spcAft>
                <a:spcPts val="0"/>
              </a:spcAft>
              <a:buNone/>
              <a:defRPr b="1" sz="1200">
                <a:solidFill>
                  <a:srgbClr val="6D6D6D"/>
                </a:solidFill>
                <a:latin typeface="Arial"/>
                <a:ea typeface="Arial"/>
                <a:cs typeface="Arial"/>
                <a:sym typeface="Arial"/>
              </a:defRPr>
            </a:lvl4pPr>
            <a:lvl5pPr indent="0" lvl="4" marL="0" marR="0" rtl="0" algn="r">
              <a:spcBef>
                <a:spcPts val="0"/>
              </a:spcBef>
              <a:spcAft>
                <a:spcPts val="0"/>
              </a:spcAft>
              <a:buNone/>
              <a:defRPr b="1" sz="1200">
                <a:solidFill>
                  <a:srgbClr val="6D6D6D"/>
                </a:solidFill>
                <a:latin typeface="Arial"/>
                <a:ea typeface="Arial"/>
                <a:cs typeface="Arial"/>
                <a:sym typeface="Arial"/>
              </a:defRPr>
            </a:lvl5pPr>
            <a:lvl6pPr indent="0" lvl="5" marL="0" marR="0" rtl="0" algn="r">
              <a:spcBef>
                <a:spcPts val="0"/>
              </a:spcBef>
              <a:spcAft>
                <a:spcPts val="0"/>
              </a:spcAft>
              <a:buNone/>
              <a:defRPr b="1" sz="1200">
                <a:solidFill>
                  <a:srgbClr val="6D6D6D"/>
                </a:solidFill>
                <a:latin typeface="Arial"/>
                <a:ea typeface="Arial"/>
                <a:cs typeface="Arial"/>
                <a:sym typeface="Arial"/>
              </a:defRPr>
            </a:lvl6pPr>
            <a:lvl7pPr indent="0" lvl="6" marL="0" marR="0" rtl="0" algn="r">
              <a:spcBef>
                <a:spcPts val="0"/>
              </a:spcBef>
              <a:spcAft>
                <a:spcPts val="0"/>
              </a:spcAft>
              <a:buNone/>
              <a:defRPr b="1" sz="1200">
                <a:solidFill>
                  <a:srgbClr val="6D6D6D"/>
                </a:solidFill>
                <a:latin typeface="Arial"/>
                <a:ea typeface="Arial"/>
                <a:cs typeface="Arial"/>
                <a:sym typeface="Arial"/>
              </a:defRPr>
            </a:lvl7pPr>
            <a:lvl8pPr indent="0" lvl="7" marL="0" marR="0" rtl="0" algn="r">
              <a:spcBef>
                <a:spcPts val="0"/>
              </a:spcBef>
              <a:spcAft>
                <a:spcPts val="0"/>
              </a:spcAft>
              <a:buNone/>
              <a:defRPr b="1" sz="1200">
                <a:solidFill>
                  <a:srgbClr val="6D6D6D"/>
                </a:solidFill>
                <a:latin typeface="Arial"/>
                <a:ea typeface="Arial"/>
                <a:cs typeface="Arial"/>
                <a:sym typeface="Arial"/>
              </a:defRPr>
            </a:lvl8pPr>
            <a:lvl9pPr indent="0" lvl="8" marL="0" marR="0" rtl="0" algn="r">
              <a:spcBef>
                <a:spcPts val="0"/>
              </a:spcBef>
              <a:spcAft>
                <a:spcPts val="0"/>
              </a:spcAft>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91" name="Google Shape;91;p70"/>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92" name="Google Shape;92;p70"/>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cxnSp>
        <p:nvCxnSpPr>
          <p:cNvPr id="93" name="Google Shape;93;p70"/>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sp>
        <p:nvSpPr>
          <p:cNvPr id="94" name="Google Shape;94;p70"/>
          <p:cNvSpPr/>
          <p:nvPr/>
        </p:nvSpPr>
        <p:spPr>
          <a:xfrm>
            <a:off x="0" y="1593850"/>
            <a:ext cx="2305050" cy="4479925"/>
          </a:xfrm>
          <a:prstGeom prst="rect">
            <a:avLst/>
          </a:prstGeom>
          <a:solidFill>
            <a:srgbClr val="D9D9D9"/>
          </a:solidFill>
          <a:ln>
            <a:noFill/>
          </a:ln>
          <a:effectLst>
            <a:outerShdw blurRad="63500" rotWithShape="0" algn="ctr" dir="2700000" dist="38099">
              <a:schemeClr val="dk2">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95" name="Google Shape;95;p70"/>
          <p:cNvSpPr/>
          <p:nvPr/>
        </p:nvSpPr>
        <p:spPr>
          <a:xfrm>
            <a:off x="455613" y="1600200"/>
            <a:ext cx="1846262" cy="447992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96" name="Google Shape;96;p70"/>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9pPr>
          </a:lstStyle>
          <a:p/>
        </p:txBody>
      </p:sp>
      <p:pic>
        <p:nvPicPr>
          <p:cNvPr descr="DD&amp;A_ALT_GREY_11_RED_186_TRANS.png" id="97" name="Google Shape;97;p70"/>
          <p:cNvPicPr preferRelativeResize="0"/>
          <p:nvPr/>
        </p:nvPicPr>
        <p:blipFill rotWithShape="1">
          <a:blip r:embed="rId1">
            <a:alphaModFix/>
          </a:blip>
          <a:srcRect b="0" l="0" r="0" t="0"/>
          <a:stretch/>
        </p:blipFill>
        <p:spPr>
          <a:xfrm>
            <a:off x="7315200" y="6529388"/>
            <a:ext cx="1363663" cy="2349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5" name="Shape 165"/>
        <p:cNvGrpSpPr/>
        <p:nvPr/>
      </p:nvGrpSpPr>
      <p:grpSpPr>
        <a:xfrm>
          <a:off x="0" y="0"/>
          <a:ext cx="0" cy="0"/>
          <a:chOff x="0" y="0"/>
          <a:chExt cx="0" cy="0"/>
        </a:xfrm>
      </p:grpSpPr>
      <p:sp>
        <p:nvSpPr>
          <p:cNvPr id="166" name="Google Shape;166;p93"/>
          <p:cNvSpPr txBox="1"/>
          <p:nvPr>
            <p:ph type="title"/>
          </p:nvPr>
        </p:nvSpPr>
        <p:spPr>
          <a:xfrm>
            <a:off x="455613" y="173038"/>
            <a:ext cx="7688262" cy="1101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rgbClr val="595959"/>
                </a:solidFill>
                <a:latin typeface="Arial"/>
                <a:ea typeface="Arial"/>
                <a:cs typeface="Arial"/>
                <a:sym typeface="Arial"/>
              </a:defRPr>
            </a:lvl9pPr>
          </a:lstStyle>
          <a:p/>
        </p:txBody>
      </p:sp>
      <p:sp>
        <p:nvSpPr>
          <p:cNvPr id="167" name="Google Shape;167;p93"/>
          <p:cNvSpPr txBox="1"/>
          <p:nvPr>
            <p:ph idx="1" type="body"/>
          </p:nvPr>
        </p:nvSpPr>
        <p:spPr>
          <a:xfrm>
            <a:off x="2533650" y="1598613"/>
            <a:ext cx="6172200" cy="449897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1200"/>
              </a:spcBef>
              <a:spcAft>
                <a:spcPts val="0"/>
              </a:spcAft>
              <a:buSzPts val="1400"/>
              <a:buNone/>
              <a:defRPr b="0" i="0" sz="2000" u="none" cap="none" strike="noStrike">
                <a:solidFill>
                  <a:schemeClr val="accent1"/>
                </a:solidFill>
                <a:latin typeface="Arial"/>
                <a:ea typeface="Arial"/>
                <a:cs typeface="Arial"/>
                <a:sym typeface="Arial"/>
              </a:defRPr>
            </a:lvl1pPr>
            <a:lvl2pPr indent="-228600" lvl="1" marL="914400" marR="0" rtl="0" algn="l">
              <a:spcBef>
                <a:spcPts val="1000"/>
              </a:spcBef>
              <a:spcAft>
                <a:spcPts val="0"/>
              </a:spcAft>
              <a:buSzPts val="1400"/>
              <a:buNone/>
              <a:defRPr b="0" i="0" sz="2000" u="none" cap="none" strike="noStrike">
                <a:solidFill>
                  <a:srgbClr val="595959"/>
                </a:solidFill>
                <a:latin typeface="Arial"/>
                <a:ea typeface="Arial"/>
                <a:cs typeface="Arial"/>
                <a:sym typeface="Arial"/>
              </a:defRPr>
            </a:lvl2pPr>
            <a:lvl3pPr indent="-342900" lvl="2" marL="1371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3pPr>
            <a:lvl4pPr indent="-342900" lvl="3" marL="1828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4pPr>
            <a:lvl5pPr indent="-342900" lvl="4" marL="22860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5pPr>
            <a:lvl6pPr indent="-342900" lvl="5" marL="27432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6pPr>
            <a:lvl7pPr indent="-342900" lvl="6" marL="32004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7pPr>
            <a:lvl8pPr indent="-342900" lvl="7" marL="36576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8pPr>
            <a:lvl9pPr indent="-342900" lvl="8" marL="4114800" marR="0" rtl="0" algn="l">
              <a:spcBef>
                <a:spcPts val="360"/>
              </a:spcBef>
              <a:spcAft>
                <a:spcPts val="0"/>
              </a:spcAft>
              <a:buClr>
                <a:srgbClr val="595959"/>
              </a:buClr>
              <a:buSzPts val="1800"/>
              <a:buFont typeface="Arial"/>
              <a:buChar char="•"/>
              <a:defRPr b="0" i="0" sz="1800" u="none" cap="none" strike="noStrike">
                <a:solidFill>
                  <a:srgbClr val="595959"/>
                </a:solidFill>
                <a:latin typeface="Arial"/>
                <a:ea typeface="Arial"/>
                <a:cs typeface="Arial"/>
                <a:sym typeface="Arial"/>
              </a:defRPr>
            </a:lvl9pPr>
          </a:lstStyle>
          <a:p/>
        </p:txBody>
      </p:sp>
      <p:sp>
        <p:nvSpPr>
          <p:cNvPr id="168" name="Google Shape;168;p93"/>
          <p:cNvSpPr txBox="1"/>
          <p:nvPr>
            <p:ph idx="11" type="ftr"/>
          </p:nvPr>
        </p:nvSpPr>
        <p:spPr>
          <a:xfrm>
            <a:off x="3124201" y="6543676"/>
            <a:ext cx="3198813" cy="201613"/>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sz="1200">
                <a:solidFill>
                  <a:srgbClr val="6D6D6D"/>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9" name="Google Shape;169;p93"/>
          <p:cNvSpPr txBox="1"/>
          <p:nvPr>
            <p:ph idx="12" type="sldNum"/>
          </p:nvPr>
        </p:nvSpPr>
        <p:spPr>
          <a:xfrm>
            <a:off x="0" y="6543676"/>
            <a:ext cx="457200" cy="201613"/>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1" sz="1200">
                <a:solidFill>
                  <a:srgbClr val="6D6D6D"/>
                </a:solidFill>
                <a:latin typeface="Arial"/>
                <a:ea typeface="Arial"/>
                <a:cs typeface="Arial"/>
                <a:sym typeface="Arial"/>
              </a:defRPr>
            </a:lvl1pPr>
            <a:lvl2pPr indent="0" lvl="1" marL="0" marR="0" rtl="0" algn="r">
              <a:spcBef>
                <a:spcPts val="0"/>
              </a:spcBef>
              <a:spcAft>
                <a:spcPts val="0"/>
              </a:spcAft>
              <a:buNone/>
              <a:defRPr b="1" sz="1200">
                <a:solidFill>
                  <a:srgbClr val="6D6D6D"/>
                </a:solidFill>
                <a:latin typeface="Arial"/>
                <a:ea typeface="Arial"/>
                <a:cs typeface="Arial"/>
                <a:sym typeface="Arial"/>
              </a:defRPr>
            </a:lvl2pPr>
            <a:lvl3pPr indent="0" lvl="2" marL="0" marR="0" rtl="0" algn="r">
              <a:spcBef>
                <a:spcPts val="0"/>
              </a:spcBef>
              <a:spcAft>
                <a:spcPts val="0"/>
              </a:spcAft>
              <a:buNone/>
              <a:defRPr b="1" sz="1200">
                <a:solidFill>
                  <a:srgbClr val="6D6D6D"/>
                </a:solidFill>
                <a:latin typeface="Arial"/>
                <a:ea typeface="Arial"/>
                <a:cs typeface="Arial"/>
                <a:sym typeface="Arial"/>
              </a:defRPr>
            </a:lvl3pPr>
            <a:lvl4pPr indent="0" lvl="3" marL="0" marR="0" rtl="0" algn="r">
              <a:spcBef>
                <a:spcPts val="0"/>
              </a:spcBef>
              <a:spcAft>
                <a:spcPts val="0"/>
              </a:spcAft>
              <a:buNone/>
              <a:defRPr b="1" sz="1200">
                <a:solidFill>
                  <a:srgbClr val="6D6D6D"/>
                </a:solidFill>
                <a:latin typeface="Arial"/>
                <a:ea typeface="Arial"/>
                <a:cs typeface="Arial"/>
                <a:sym typeface="Arial"/>
              </a:defRPr>
            </a:lvl4pPr>
            <a:lvl5pPr indent="0" lvl="4" marL="0" marR="0" rtl="0" algn="r">
              <a:spcBef>
                <a:spcPts val="0"/>
              </a:spcBef>
              <a:spcAft>
                <a:spcPts val="0"/>
              </a:spcAft>
              <a:buNone/>
              <a:defRPr b="1" sz="1200">
                <a:solidFill>
                  <a:srgbClr val="6D6D6D"/>
                </a:solidFill>
                <a:latin typeface="Arial"/>
                <a:ea typeface="Arial"/>
                <a:cs typeface="Arial"/>
                <a:sym typeface="Arial"/>
              </a:defRPr>
            </a:lvl5pPr>
            <a:lvl6pPr indent="0" lvl="5" marL="0" marR="0" rtl="0" algn="r">
              <a:spcBef>
                <a:spcPts val="0"/>
              </a:spcBef>
              <a:spcAft>
                <a:spcPts val="0"/>
              </a:spcAft>
              <a:buNone/>
              <a:defRPr b="1" sz="1200">
                <a:solidFill>
                  <a:srgbClr val="6D6D6D"/>
                </a:solidFill>
                <a:latin typeface="Arial"/>
                <a:ea typeface="Arial"/>
                <a:cs typeface="Arial"/>
                <a:sym typeface="Arial"/>
              </a:defRPr>
            </a:lvl6pPr>
            <a:lvl7pPr indent="0" lvl="6" marL="0" marR="0" rtl="0" algn="r">
              <a:spcBef>
                <a:spcPts val="0"/>
              </a:spcBef>
              <a:spcAft>
                <a:spcPts val="0"/>
              </a:spcAft>
              <a:buNone/>
              <a:defRPr b="1" sz="1200">
                <a:solidFill>
                  <a:srgbClr val="6D6D6D"/>
                </a:solidFill>
                <a:latin typeface="Arial"/>
                <a:ea typeface="Arial"/>
                <a:cs typeface="Arial"/>
                <a:sym typeface="Arial"/>
              </a:defRPr>
            </a:lvl7pPr>
            <a:lvl8pPr indent="0" lvl="7" marL="0" marR="0" rtl="0" algn="r">
              <a:spcBef>
                <a:spcPts val="0"/>
              </a:spcBef>
              <a:spcAft>
                <a:spcPts val="0"/>
              </a:spcAft>
              <a:buNone/>
              <a:defRPr b="1" sz="1200">
                <a:solidFill>
                  <a:srgbClr val="6D6D6D"/>
                </a:solidFill>
                <a:latin typeface="Arial"/>
                <a:ea typeface="Arial"/>
                <a:cs typeface="Arial"/>
                <a:sym typeface="Arial"/>
              </a:defRPr>
            </a:lvl8pPr>
            <a:lvl9pPr indent="0" lvl="8" marL="0" marR="0" rtl="0" algn="r">
              <a:spcBef>
                <a:spcPts val="0"/>
              </a:spcBef>
              <a:spcAft>
                <a:spcPts val="0"/>
              </a:spcAft>
              <a:buNone/>
              <a:defRPr b="1" sz="1200">
                <a:solidFill>
                  <a:srgbClr val="6D6D6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70" name="Google Shape;170;p93"/>
          <p:cNvSpPr/>
          <p:nvPr/>
        </p:nvSpPr>
        <p:spPr>
          <a:xfrm>
            <a:off x="0" y="1593850"/>
            <a:ext cx="2305050" cy="4479925"/>
          </a:xfrm>
          <a:prstGeom prst="rect">
            <a:avLst/>
          </a:prstGeom>
          <a:solidFill>
            <a:srgbClr val="D9D9D9"/>
          </a:solidFill>
          <a:ln>
            <a:noFill/>
          </a:ln>
          <a:effectLst>
            <a:outerShdw blurRad="63500" rotWithShape="0" algn="ctr" dir="2700000" dist="38099">
              <a:schemeClr val="dk2">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171" name="Google Shape;171;p93"/>
          <p:cNvSpPr/>
          <p:nvPr/>
        </p:nvSpPr>
        <p:spPr>
          <a:xfrm>
            <a:off x="455613" y="1600201"/>
            <a:ext cx="1846262" cy="447992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172" name="Google Shape;172;p93"/>
          <p:cNvSpPr/>
          <p:nvPr/>
        </p:nvSpPr>
        <p:spPr>
          <a:xfrm>
            <a:off x="8997950" y="0"/>
            <a:ext cx="146050" cy="1371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173" name="Google Shape;173;p93"/>
          <p:cNvSpPr/>
          <p:nvPr/>
        </p:nvSpPr>
        <p:spPr>
          <a:xfrm>
            <a:off x="8997950" y="1373188"/>
            <a:ext cx="146050" cy="5484812"/>
          </a:xfrm>
          <a:prstGeom prst="rect">
            <a:avLst/>
          </a:prstGeom>
          <a:solidFill>
            <a:srgbClr val="3D3E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cxnSp>
        <p:nvCxnSpPr>
          <p:cNvPr id="174" name="Google Shape;174;p93"/>
          <p:cNvCxnSpPr/>
          <p:nvPr/>
        </p:nvCxnSpPr>
        <p:spPr>
          <a:xfrm rot="10800000">
            <a:off x="0" y="1373188"/>
            <a:ext cx="9144000" cy="0"/>
          </a:xfrm>
          <a:prstGeom prst="straightConnector1">
            <a:avLst/>
          </a:prstGeom>
          <a:noFill/>
          <a:ln cap="flat" cmpd="sng" w="12700">
            <a:solidFill>
              <a:srgbClr val="7A7A7A"/>
            </a:solidFill>
            <a:prstDash val="solid"/>
            <a:round/>
            <a:headEnd len="med" w="med" type="none"/>
            <a:tailEnd len="med" w="med" type="none"/>
          </a:ln>
        </p:spPr>
      </p:cxnSp>
      <p:pic>
        <p:nvPicPr>
          <p:cNvPr descr="DD&amp;A_ALT_GREY_11_RED_186_TRANS.png" id="175" name="Google Shape;175;p93"/>
          <p:cNvPicPr preferRelativeResize="0"/>
          <p:nvPr/>
        </p:nvPicPr>
        <p:blipFill rotWithShape="1">
          <a:blip r:embed="rId1">
            <a:alphaModFix/>
          </a:blip>
          <a:srcRect b="0" l="0" r="0" t="0"/>
          <a:stretch/>
        </p:blipFill>
        <p:spPr>
          <a:xfrm>
            <a:off x="7315201" y="6529389"/>
            <a:ext cx="1363663" cy="2349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7.jpg"/><Relationship Id="rId4" Type="http://schemas.openxmlformats.org/officeDocument/2006/relationships/image" Target="../media/image8.png"/><Relationship Id="rId5"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chart" Target="../charts/chart5.xml"/><Relationship Id="rId5"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png"/><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4.png"/><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png"/><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4.png"/><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 Id="rId3" Type="http://schemas.openxmlformats.org/officeDocument/2006/relationships/image" Target="../media/image4.png"/><Relationship Id="rId4" Type="http://schemas.openxmlformats.org/officeDocument/2006/relationships/chart" Target="../charts/char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 Id="rId3" Type="http://schemas.openxmlformats.org/officeDocument/2006/relationships/image" Target="../media/image4.png"/><Relationship Id="rId4" Type="http://schemas.openxmlformats.org/officeDocument/2006/relationships/chart" Target="../charts/chart13.xml"/><Relationship Id="rId5" Type="http://schemas.openxmlformats.org/officeDocument/2006/relationships/chart" Target="../charts/char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 Id="rId3" Type="http://schemas.openxmlformats.org/officeDocument/2006/relationships/image" Target="../media/image4.png"/><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 Id="rId3" Type="http://schemas.openxmlformats.org/officeDocument/2006/relationships/image" Target="../media/image4.png"/><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 Id="rId3" Type="http://schemas.openxmlformats.org/officeDocument/2006/relationships/image" Target="../media/image4.png"/><Relationship Id="rId4" Type="http://schemas.openxmlformats.org/officeDocument/2006/relationships/chart" Target="../charts/chart17.xml"/><Relationship Id="rId5" Type="http://schemas.openxmlformats.org/officeDocument/2006/relationships/chart" Target="../charts/char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 Id="rId3" Type="http://schemas.openxmlformats.org/officeDocument/2006/relationships/image" Target="../media/image4.png"/><Relationship Id="rId4" Type="http://schemas.openxmlformats.org/officeDocument/2006/relationships/chart" Target="../charts/char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 Id="rId3" Type="http://schemas.openxmlformats.org/officeDocument/2006/relationships/image" Target="../media/image4.png"/><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 Id="rId3" Type="http://schemas.openxmlformats.org/officeDocument/2006/relationships/image" Target="../media/image4.png"/><Relationship Id="rId4" Type="http://schemas.openxmlformats.org/officeDocument/2006/relationships/chart" Target="../charts/char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 Id="rId3" Type="http://schemas.openxmlformats.org/officeDocument/2006/relationships/image" Target="../media/image4.png"/><Relationship Id="rId4" Type="http://schemas.openxmlformats.org/officeDocument/2006/relationships/chart" Target="../charts/char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 Id="rId3" Type="http://schemas.openxmlformats.org/officeDocument/2006/relationships/image" Target="../media/image4.png"/><Relationship Id="rId4" Type="http://schemas.openxmlformats.org/officeDocument/2006/relationships/chart" Target="../charts/char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 Id="rId3" Type="http://schemas.openxmlformats.org/officeDocument/2006/relationships/image" Target="../media/image4.png"/><Relationship Id="rId4" Type="http://schemas.openxmlformats.org/officeDocument/2006/relationships/chart" Target="../charts/char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0.xml"/><Relationship Id="rId3" Type="http://schemas.openxmlformats.org/officeDocument/2006/relationships/image" Target="../media/image4.png"/><Relationship Id="rId4" Type="http://schemas.openxmlformats.org/officeDocument/2006/relationships/chart" Target="../charts/char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2.xml"/><Relationship Id="rId3" Type="http://schemas.openxmlformats.org/officeDocument/2006/relationships/image" Target="../media/image4.png"/><Relationship Id="rId4" Type="http://schemas.openxmlformats.org/officeDocument/2006/relationships/chart" Target="../charts/chart26.xml"/><Relationship Id="rId5" Type="http://schemas.openxmlformats.org/officeDocument/2006/relationships/chart" Target="../charts/char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3.xml"/><Relationship Id="rId3" Type="http://schemas.openxmlformats.org/officeDocument/2006/relationships/image" Target="../media/image4.png"/><Relationship Id="rId4" Type="http://schemas.openxmlformats.org/officeDocument/2006/relationships/chart" Target="../charts/chart28.xml"/><Relationship Id="rId5" Type="http://schemas.openxmlformats.org/officeDocument/2006/relationships/chart" Target="../charts/char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4.xml"/><Relationship Id="rId3" Type="http://schemas.openxmlformats.org/officeDocument/2006/relationships/image" Target="../media/image4.png"/><Relationship Id="rId4" Type="http://schemas.openxmlformats.org/officeDocument/2006/relationships/chart" Target="../charts/chart30.xml"/><Relationship Id="rId5" Type="http://schemas.openxmlformats.org/officeDocument/2006/relationships/chart" Target="../charts/chart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5.xml"/><Relationship Id="rId3" Type="http://schemas.openxmlformats.org/officeDocument/2006/relationships/image" Target="../media/image4.png"/><Relationship Id="rId4" Type="http://schemas.openxmlformats.org/officeDocument/2006/relationships/chart" Target="../charts/chart32.xml"/><Relationship Id="rId5" Type="http://schemas.openxmlformats.org/officeDocument/2006/relationships/chart" Target="../charts/chart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7.xml"/><Relationship Id="rId3" Type="http://schemas.openxmlformats.org/officeDocument/2006/relationships/image" Target="../media/image4.png"/><Relationship Id="rId4" Type="http://schemas.openxmlformats.org/officeDocument/2006/relationships/chart" Target="../charts/chart34.xml"/><Relationship Id="rId5" Type="http://schemas.openxmlformats.org/officeDocument/2006/relationships/chart" Target="../charts/chart35.xml"/><Relationship Id="rId6" Type="http://schemas.openxmlformats.org/officeDocument/2006/relationships/chart" Target="../charts/chart36.xml"/><Relationship Id="rId7" Type="http://schemas.openxmlformats.org/officeDocument/2006/relationships/chart" Target="../charts/chart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8.xml"/><Relationship Id="rId3" Type="http://schemas.openxmlformats.org/officeDocument/2006/relationships/image" Target="../media/image4.png"/><Relationship Id="rId4" Type="http://schemas.openxmlformats.org/officeDocument/2006/relationships/chart" Target="../charts/chart38.xml"/><Relationship Id="rId5" Type="http://schemas.openxmlformats.org/officeDocument/2006/relationships/chart" Target="../charts/chart3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9.xml"/><Relationship Id="rId3" Type="http://schemas.openxmlformats.org/officeDocument/2006/relationships/image" Target="../media/image4.png"/><Relationship Id="rId4" Type="http://schemas.openxmlformats.org/officeDocument/2006/relationships/chart" Target="../charts/chart40.xml"/><Relationship Id="rId5" Type="http://schemas.openxmlformats.org/officeDocument/2006/relationships/chart" Target="../charts/chart4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1.xml"/><Relationship Id="rId3" Type="http://schemas.openxmlformats.org/officeDocument/2006/relationships/image" Target="../media/image4.png"/><Relationship Id="rId4" Type="http://schemas.openxmlformats.org/officeDocument/2006/relationships/chart" Target="../charts/chart4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2.xml"/><Relationship Id="rId3" Type="http://schemas.openxmlformats.org/officeDocument/2006/relationships/image" Target="../media/image4.png"/><Relationship Id="rId4" Type="http://schemas.openxmlformats.org/officeDocument/2006/relationships/chart" Target="../charts/chart4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3.xml"/><Relationship Id="rId3" Type="http://schemas.openxmlformats.org/officeDocument/2006/relationships/image" Target="../media/image4.png"/><Relationship Id="rId4" Type="http://schemas.openxmlformats.org/officeDocument/2006/relationships/chart" Target="../charts/chart4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4.xml"/><Relationship Id="rId3" Type="http://schemas.openxmlformats.org/officeDocument/2006/relationships/image" Target="../media/image4.png"/><Relationship Id="rId4" Type="http://schemas.openxmlformats.org/officeDocument/2006/relationships/chart" Target="../charts/chart4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5.xml"/><Relationship Id="rId3" Type="http://schemas.openxmlformats.org/officeDocument/2006/relationships/image" Target="../media/image4.png"/><Relationship Id="rId4" Type="http://schemas.openxmlformats.org/officeDocument/2006/relationships/chart" Target="../charts/chart4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6.xml"/><Relationship Id="rId3" Type="http://schemas.openxmlformats.org/officeDocument/2006/relationships/image" Target="../media/image4.png"/><Relationship Id="rId4" Type="http://schemas.openxmlformats.org/officeDocument/2006/relationships/chart" Target="../charts/chart4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7.xml"/><Relationship Id="rId3" Type="http://schemas.openxmlformats.org/officeDocument/2006/relationships/image" Target="../media/image4.png"/><Relationship Id="rId4" Type="http://schemas.openxmlformats.org/officeDocument/2006/relationships/chart" Target="../charts/chart4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8.xml"/><Relationship Id="rId3" Type="http://schemas.openxmlformats.org/officeDocument/2006/relationships/image" Target="../media/image4.png"/><Relationship Id="rId4" Type="http://schemas.openxmlformats.org/officeDocument/2006/relationships/chart" Target="../charts/chart4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9.xml"/><Relationship Id="rId3" Type="http://schemas.openxmlformats.org/officeDocument/2006/relationships/image" Target="../media/image4.png"/><Relationship Id="rId4" Type="http://schemas.openxmlformats.org/officeDocument/2006/relationships/chart" Target="../charts/char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0.xml"/><Relationship Id="rId3" Type="http://schemas.openxmlformats.org/officeDocument/2006/relationships/image" Target="../media/image4.png"/><Relationship Id="rId4" Type="http://schemas.openxmlformats.org/officeDocument/2006/relationships/chart" Target="../charts/chart5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1.xml"/><Relationship Id="rId3" Type="http://schemas.openxmlformats.org/officeDocument/2006/relationships/image" Target="../media/image4.png"/><Relationship Id="rId4" Type="http://schemas.openxmlformats.org/officeDocument/2006/relationships/chart" Target="../charts/chart5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2.xml"/><Relationship Id="rId3" Type="http://schemas.openxmlformats.org/officeDocument/2006/relationships/image" Target="../media/image4.png"/><Relationship Id="rId4" Type="http://schemas.openxmlformats.org/officeDocument/2006/relationships/chart" Target="../charts/chart5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 Id="rId3" Type="http://schemas.openxmlformats.org/officeDocument/2006/relationships/image" Target="../media/image8.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 Id="rId3" Type="http://schemas.openxmlformats.org/officeDocument/2006/relationships/chart" Target="../charts/chart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 Id="rId3" Type="http://schemas.openxmlformats.org/officeDocument/2006/relationships/chart" Target="../charts/chart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 Id="rId3" Type="http://schemas.openxmlformats.org/officeDocument/2006/relationships/chart" Target="../charts/chart56.xml"/><Relationship Id="rId4" Type="http://schemas.openxmlformats.org/officeDocument/2006/relationships/chart" Target="../charts/chart5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 Id="rId3" Type="http://schemas.openxmlformats.org/officeDocument/2006/relationships/chart" Target="../charts/chart5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 Id="rId3" Type="http://schemas.openxmlformats.org/officeDocument/2006/relationships/chart" Target="../charts/chart5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 Id="rId3" Type="http://schemas.openxmlformats.org/officeDocument/2006/relationships/chart" Target="../charts/chart6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chart" Target="../charts/char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 Id="rId3" Type="http://schemas.openxmlformats.org/officeDocument/2006/relationships/chart" Target="../charts/chart6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 Id="rId3" Type="http://schemas.openxmlformats.org/officeDocument/2006/relationships/chart" Target="../charts/chart6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 Id="rId3" Type="http://schemas.openxmlformats.org/officeDocument/2006/relationships/chart" Target="../charts/chart6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 Id="rId3" Type="http://schemas.openxmlformats.org/officeDocument/2006/relationships/chart" Target="../charts/chart6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4.xml"/><Relationship Id="rId3" Type="http://schemas.openxmlformats.org/officeDocument/2006/relationships/chart" Target="../charts/chart65.xml"/><Relationship Id="rId4" Type="http://schemas.openxmlformats.org/officeDocument/2006/relationships/chart" Target="../charts/chart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pic>
        <p:nvPicPr>
          <p:cNvPr descr="149411273-1-bw.jpg" id="242" name="Google Shape;242;p1"/>
          <p:cNvPicPr preferRelativeResize="0"/>
          <p:nvPr/>
        </p:nvPicPr>
        <p:blipFill rotWithShape="1">
          <a:blip r:embed="rId3">
            <a:alphaModFix/>
          </a:blip>
          <a:srcRect b="0" l="0" r="0" t="0"/>
          <a:stretch/>
        </p:blipFill>
        <p:spPr>
          <a:xfrm>
            <a:off x="318977" y="1447800"/>
            <a:ext cx="5105400" cy="5105400"/>
          </a:xfrm>
          <a:prstGeom prst="rect">
            <a:avLst/>
          </a:prstGeom>
          <a:noFill/>
          <a:ln>
            <a:noFill/>
          </a:ln>
        </p:spPr>
      </p:pic>
      <p:sp>
        <p:nvSpPr>
          <p:cNvPr id="243" name="Google Shape;243;p1"/>
          <p:cNvSpPr/>
          <p:nvPr/>
        </p:nvSpPr>
        <p:spPr>
          <a:xfrm>
            <a:off x="5036594" y="5471969"/>
            <a:ext cx="3141743" cy="837406"/>
          </a:xfrm>
          <a:prstGeom prst="rect">
            <a:avLst/>
          </a:prstGeom>
          <a:noFill/>
          <a:ln>
            <a:noFill/>
          </a:ln>
        </p:spPr>
        <p:txBody>
          <a:bodyPr anchorCtr="0" anchor="t" bIns="44450" lIns="90475" spcFirstLastPara="1" rIns="90475" wrap="square" tIns="44450">
            <a:noAutofit/>
          </a:bodyPr>
          <a:lstStyle/>
          <a:p>
            <a:pPr indent="0" lvl="0" marL="0" marR="0" rtl="0" algn="ctr">
              <a:spcBef>
                <a:spcPts val="0"/>
              </a:spcBef>
              <a:spcAft>
                <a:spcPts val="0"/>
              </a:spcAft>
              <a:buClr>
                <a:srgbClr val="0B456D"/>
              </a:buClr>
              <a:buSzPts val="960"/>
              <a:buFont typeface="Noto Sans Symbols"/>
              <a:buNone/>
            </a:pPr>
            <a:r>
              <a:rPr b="0" i="0" lang="en-US" sz="1200" u="none" cap="none" strike="noStrike">
                <a:solidFill>
                  <a:srgbClr val="595959"/>
                </a:solidFill>
                <a:latin typeface="Arial"/>
                <a:ea typeface="Arial"/>
                <a:cs typeface="Arial"/>
                <a:sym typeface="Arial"/>
              </a:rPr>
              <a:t>Prepared by: </a:t>
            </a:r>
            <a:endParaRPr b="0" i="0" sz="1200" u="none" cap="none" strike="noStrike">
              <a:solidFill>
                <a:srgbClr val="595959"/>
              </a:solidFill>
              <a:latin typeface="Arial"/>
              <a:ea typeface="Arial"/>
              <a:cs typeface="Arial"/>
              <a:sym typeface="Arial"/>
            </a:endParaRPr>
          </a:p>
          <a:p>
            <a:pPr indent="0" lvl="0" marL="0" marR="0" rtl="0" algn="ctr">
              <a:lnSpc>
                <a:spcPct val="45000"/>
              </a:lnSpc>
              <a:spcBef>
                <a:spcPts val="900"/>
              </a:spcBef>
              <a:spcAft>
                <a:spcPts val="0"/>
              </a:spcAft>
              <a:buClr>
                <a:srgbClr val="0B456D"/>
              </a:buClr>
              <a:buSzPts val="1600"/>
              <a:buFont typeface="Noto Sans Symbols"/>
              <a:buNone/>
            </a:pPr>
            <a:r>
              <a:rPr b="1" i="0" lang="en-US" sz="2000" u="none" cap="none" strike="noStrike">
                <a:solidFill>
                  <a:srgbClr val="595959"/>
                </a:solidFill>
                <a:latin typeface="Arial"/>
                <a:ea typeface="Arial"/>
                <a:cs typeface="Arial"/>
                <a:sym typeface="Arial"/>
              </a:rPr>
              <a:t>Dodge Data &amp; Analytics</a:t>
            </a:r>
            <a:endParaRPr/>
          </a:p>
          <a:p>
            <a:pPr indent="0" lvl="0" marL="0" marR="0" rtl="0" algn="ctr">
              <a:spcBef>
                <a:spcPts val="540"/>
              </a:spcBef>
              <a:spcAft>
                <a:spcPts val="0"/>
              </a:spcAft>
              <a:buClr>
                <a:srgbClr val="0B456D"/>
              </a:buClr>
              <a:buSzPts val="960"/>
              <a:buFont typeface="Noto Sans Symbols"/>
              <a:buNone/>
            </a:pPr>
            <a:r>
              <a:rPr b="0" i="0" lang="en-US" sz="1200" u="none" cap="none" strike="noStrike">
                <a:solidFill>
                  <a:srgbClr val="595959"/>
                </a:solidFill>
                <a:latin typeface="Arial"/>
                <a:ea typeface="Arial"/>
                <a:cs typeface="Arial"/>
                <a:sym typeface="Arial"/>
              </a:rPr>
              <a:t>August 2017</a:t>
            </a:r>
            <a:endParaRPr b="0" i="0" sz="1400" u="none" cap="none" strike="noStrike">
              <a:solidFill>
                <a:srgbClr val="595959"/>
              </a:solidFill>
              <a:latin typeface="Arial"/>
              <a:ea typeface="Arial"/>
              <a:cs typeface="Arial"/>
              <a:sym typeface="Arial"/>
            </a:endParaRPr>
          </a:p>
        </p:txBody>
      </p:sp>
      <p:pic>
        <p:nvPicPr>
          <p:cNvPr id="244" name="Google Shape;244;p1"/>
          <p:cNvPicPr preferRelativeResize="0"/>
          <p:nvPr/>
        </p:nvPicPr>
        <p:blipFill rotWithShape="1">
          <a:blip r:embed="rId4">
            <a:alphaModFix/>
          </a:blip>
          <a:srcRect b="14606" l="24499" r="8137" t="77878"/>
          <a:stretch/>
        </p:blipFill>
        <p:spPr>
          <a:xfrm>
            <a:off x="533400" y="6547493"/>
            <a:ext cx="3733800" cy="234307"/>
          </a:xfrm>
          <a:prstGeom prst="rect">
            <a:avLst/>
          </a:prstGeom>
          <a:noFill/>
          <a:ln>
            <a:noFill/>
          </a:ln>
        </p:spPr>
      </p:pic>
      <p:sp>
        <p:nvSpPr>
          <p:cNvPr id="245" name="Google Shape;245;p1"/>
          <p:cNvSpPr txBox="1"/>
          <p:nvPr/>
        </p:nvSpPr>
        <p:spPr>
          <a:xfrm>
            <a:off x="4111140" y="1562163"/>
            <a:ext cx="4992650" cy="138499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000" u="none" cap="none" strike="noStrike">
                <a:solidFill>
                  <a:srgbClr val="595959"/>
                </a:solidFill>
                <a:latin typeface="Arial"/>
                <a:ea typeface="Arial"/>
                <a:cs typeface="Arial"/>
                <a:sym typeface="Arial"/>
              </a:rPr>
              <a:t>Lean Construction Institute </a:t>
            </a:r>
            <a:endParaRPr/>
          </a:p>
          <a:p>
            <a:pPr indent="0" lvl="0" marL="0" marR="0" rtl="0" algn="ctr">
              <a:spcBef>
                <a:spcPts val="0"/>
              </a:spcBef>
              <a:spcAft>
                <a:spcPts val="0"/>
              </a:spcAft>
              <a:buNone/>
            </a:pPr>
            <a:r>
              <a:rPr b="1" i="0" lang="en-US" sz="3200" u="none" cap="none" strike="noStrike">
                <a:solidFill>
                  <a:srgbClr val="595959"/>
                </a:solidFill>
                <a:latin typeface="Arial"/>
                <a:ea typeface="Arial"/>
                <a:cs typeface="Arial"/>
                <a:sym typeface="Arial"/>
              </a:rPr>
              <a:t>Designer Satisfaction Study</a:t>
            </a:r>
            <a:endParaRPr b="0" i="0" sz="3200" u="none" cap="none" strike="noStrike">
              <a:solidFill>
                <a:srgbClr val="595959"/>
              </a:solidFill>
              <a:latin typeface="Arial"/>
              <a:ea typeface="Arial"/>
              <a:cs typeface="Arial"/>
              <a:sym typeface="Arial"/>
            </a:endParaRPr>
          </a:p>
        </p:txBody>
      </p:sp>
      <p:pic>
        <p:nvPicPr>
          <p:cNvPr id="246" name="Google Shape;246;p1"/>
          <p:cNvPicPr preferRelativeResize="0"/>
          <p:nvPr/>
        </p:nvPicPr>
        <p:blipFill rotWithShape="1">
          <a:blip r:embed="rId5">
            <a:alphaModFix/>
          </a:blip>
          <a:srcRect b="0" l="0" r="0" t="0"/>
          <a:stretch/>
        </p:blipFill>
        <p:spPr>
          <a:xfrm>
            <a:off x="5519579" y="3390595"/>
            <a:ext cx="2175772" cy="622885"/>
          </a:xfrm>
          <a:prstGeom prst="rect">
            <a:avLst/>
          </a:prstGeom>
          <a:noFill/>
          <a:ln>
            <a:noFill/>
          </a:ln>
        </p:spPr>
      </p:pic>
    </p:spTree>
  </p:cSld>
  <p:clrMapOvr>
    <a:masterClrMapping/>
  </p:clrMapOvr>
  <mc:AlternateContent>
    <mc:Choice Requires="p14">
      <p:transition p14:dur="250">
        <p:fade/>
      </p:transition>
    </mc:Choice>
    <mc:Fallback>
      <p:transition>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grpSp>
        <p:nvGrpSpPr>
          <p:cNvPr id="332" name="Google Shape;332;p10"/>
          <p:cNvGrpSpPr/>
          <p:nvPr/>
        </p:nvGrpSpPr>
        <p:grpSpPr>
          <a:xfrm>
            <a:off x="15171" y="1379517"/>
            <a:ext cx="8991600" cy="5467528"/>
            <a:chOff x="0" y="1371600"/>
            <a:chExt cx="8991600" cy="5467528"/>
          </a:xfrm>
        </p:grpSpPr>
        <p:sp>
          <p:nvSpPr>
            <p:cNvPr id="333" name="Google Shape;333;p10"/>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pic>
          <p:nvPicPr>
            <p:cNvPr descr="DD&amp;A_ALT_GREY_11_RED_186_TRANS.png" id="334" name="Google Shape;334;p10"/>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335" name="Google Shape;335;p10"/>
          <p:cNvSpPr/>
          <p:nvPr/>
        </p:nvSpPr>
        <p:spPr>
          <a:xfrm>
            <a:off x="455613" y="2200039"/>
            <a:ext cx="8032111" cy="414934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336" name="Google Shape;336;p10"/>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Timing of Key Stakeholder and Owner Engagement</a:t>
            </a:r>
            <a:endParaRPr sz="2000">
              <a:solidFill>
                <a:schemeClr val="lt1"/>
              </a:solidFill>
            </a:endParaRPr>
          </a:p>
        </p:txBody>
      </p:sp>
      <p:sp>
        <p:nvSpPr>
          <p:cNvPr id="337" name="Google Shape;337;p10"/>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338" name="Google Shape;338;p10"/>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909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More key stakeholders, such as primary consultants, GCs/CMs and key trade contractors, are consistently engaged on </a:t>
            </a:r>
            <a:r>
              <a:rPr b="1" i="0" lang="en-US" sz="1100" u="none" cap="none" strike="noStrike">
                <a:solidFill>
                  <a:srgbClr val="000000"/>
                </a:solidFill>
                <a:latin typeface="Arial"/>
                <a:ea typeface="Arial"/>
                <a:cs typeface="Arial"/>
                <a:sym typeface="Arial"/>
              </a:rPr>
              <a:t>Best Projects</a:t>
            </a:r>
            <a:r>
              <a:rPr b="0" i="0" lang="en-US" sz="1100" u="none" cap="none" strike="noStrike">
                <a:solidFill>
                  <a:srgbClr val="000000"/>
                </a:solidFill>
                <a:latin typeface="Arial"/>
                <a:ea typeface="Arial"/>
                <a:cs typeface="Arial"/>
                <a:sym typeface="Arial"/>
              </a:rPr>
              <a:t> in the Conceptual phase or earlier than they are for </a:t>
            </a:r>
            <a:r>
              <a:rPr b="1" i="0" lang="en-US" sz="1100" u="none" cap="none" strike="noStrike">
                <a:solidFill>
                  <a:srgbClr val="000000"/>
                </a:solidFill>
                <a:latin typeface="Arial"/>
                <a:ea typeface="Arial"/>
                <a:cs typeface="Arial"/>
                <a:sym typeface="Arial"/>
              </a:rPr>
              <a:t>Typical Projects</a:t>
            </a:r>
            <a:r>
              <a:rPr b="0" i="0" lang="en-US" sz="1100" u="none" cap="none" strike="noStrike">
                <a:solidFill>
                  <a:srgbClr val="000000"/>
                </a:solidFill>
                <a:latin typeface="Arial"/>
                <a:ea typeface="Arial"/>
                <a:cs typeface="Arial"/>
                <a:sym typeface="Arial"/>
              </a:rPr>
              <a:t>.</a:t>
            </a:r>
            <a:endParaRPr/>
          </a:p>
          <a:p>
            <a:pPr indent="-173038" lvl="1" marL="457200" marR="0" rtl="0" algn="l">
              <a:lnSpc>
                <a:spcPct val="109090"/>
              </a:lnSpc>
              <a:spcBef>
                <a:spcPts val="605"/>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The same is true for owner functions, which are also more consistently engaged in the concept phase.</a:t>
            </a:r>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sp>
        <p:nvSpPr>
          <p:cNvPr id="339" name="Google Shape;339;p10"/>
          <p:cNvSpPr txBox="1"/>
          <p:nvPr/>
        </p:nvSpPr>
        <p:spPr>
          <a:xfrm>
            <a:off x="533400" y="2297912"/>
            <a:ext cx="7971081"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100">
                <a:solidFill>
                  <a:srgbClr val="000000"/>
                </a:solidFill>
                <a:latin typeface="Arial"/>
                <a:ea typeface="Arial"/>
                <a:cs typeface="Arial"/>
                <a:sym typeface="Arial"/>
              </a:rPr>
              <a:t>Percentage Reporting Key Stakeholders Engaged in Conceptual Phase or Earlier </a:t>
            </a:r>
            <a:r>
              <a:rPr lang="en-US" sz="1100">
                <a:solidFill>
                  <a:srgbClr val="000000"/>
                </a:solidFill>
                <a:latin typeface="Arial"/>
                <a:ea typeface="Arial"/>
                <a:cs typeface="Arial"/>
                <a:sym typeface="Arial"/>
              </a:rPr>
              <a:t>(Typical vs. Best Performing Projects)</a:t>
            </a:r>
            <a:endParaRPr/>
          </a:p>
        </p:txBody>
      </p:sp>
      <p:graphicFrame>
        <p:nvGraphicFramePr>
          <p:cNvPr id="340" name="Google Shape;340;p10"/>
          <p:cNvGraphicFramePr/>
          <p:nvPr/>
        </p:nvGraphicFramePr>
        <p:xfrm>
          <a:off x="567776" y="2548665"/>
          <a:ext cx="4196249" cy="1848631"/>
        </p:xfrm>
        <a:graphic>
          <a:graphicData uri="http://schemas.openxmlformats.org/drawingml/2006/chart">
            <c:chart r:id="rId4"/>
          </a:graphicData>
        </a:graphic>
      </p:graphicFrame>
      <p:graphicFrame>
        <p:nvGraphicFramePr>
          <p:cNvPr id="341" name="Google Shape;341;p10"/>
          <p:cNvGraphicFramePr/>
          <p:nvPr/>
        </p:nvGraphicFramePr>
        <p:xfrm>
          <a:off x="657147" y="4402110"/>
          <a:ext cx="7681000" cy="1958070"/>
        </p:xfrm>
        <a:graphic>
          <a:graphicData uri="http://schemas.openxmlformats.org/drawingml/2006/chart">
            <c:chart r:id="rId5"/>
          </a:graphicData>
        </a:graphic>
      </p:graphicFrame>
      <p:grpSp>
        <p:nvGrpSpPr>
          <p:cNvPr id="342" name="Google Shape;342;p10"/>
          <p:cNvGrpSpPr/>
          <p:nvPr/>
        </p:nvGrpSpPr>
        <p:grpSpPr>
          <a:xfrm>
            <a:off x="5478173" y="3453947"/>
            <a:ext cx="1703535" cy="525601"/>
            <a:chOff x="6453845" y="4285979"/>
            <a:chExt cx="1703535" cy="525601"/>
          </a:xfrm>
        </p:grpSpPr>
        <p:sp>
          <p:nvSpPr>
            <p:cNvPr id="343" name="Google Shape;343;p10"/>
            <p:cNvSpPr/>
            <p:nvPr/>
          </p:nvSpPr>
          <p:spPr>
            <a:xfrm>
              <a:off x="6453845" y="4599363"/>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44" name="Google Shape;344;p10"/>
            <p:cNvSpPr txBox="1"/>
            <p:nvPr/>
          </p:nvSpPr>
          <p:spPr>
            <a:xfrm>
              <a:off x="6727881" y="4565359"/>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sp>
          <p:nvSpPr>
            <p:cNvPr id="345" name="Google Shape;345;p10"/>
            <p:cNvSpPr/>
            <p:nvPr/>
          </p:nvSpPr>
          <p:spPr>
            <a:xfrm>
              <a:off x="6453845" y="4324384"/>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46" name="Google Shape;346;p10"/>
            <p:cNvSpPr txBox="1"/>
            <p:nvPr/>
          </p:nvSpPr>
          <p:spPr>
            <a:xfrm>
              <a:off x="6718476" y="4285979"/>
              <a:ext cx="971741"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spTree>
  </p:cSld>
  <p:clrMapOvr>
    <a:masterClrMapping/>
  </p:clrMapOvr>
  <p:transition p14:dur="250">
    <p:randomBa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grpSp>
        <p:nvGrpSpPr>
          <p:cNvPr id="351" name="Google Shape;351;p11"/>
          <p:cNvGrpSpPr/>
          <p:nvPr/>
        </p:nvGrpSpPr>
        <p:grpSpPr>
          <a:xfrm>
            <a:off x="0" y="1355130"/>
            <a:ext cx="8991600" cy="5467528"/>
            <a:chOff x="0" y="1371600"/>
            <a:chExt cx="8991600" cy="5467528"/>
          </a:xfrm>
        </p:grpSpPr>
        <p:sp>
          <p:nvSpPr>
            <p:cNvPr id="352" name="Google Shape;352;p11"/>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353" name="Google Shape;353;p11"/>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354" name="Google Shape;354;p11"/>
          <p:cNvSpPr/>
          <p:nvPr/>
        </p:nvSpPr>
        <p:spPr>
          <a:xfrm>
            <a:off x="193830" y="2084825"/>
            <a:ext cx="8628996" cy="406724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355" name="Google Shape;355;p11"/>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356" name="Google Shape;356;p11"/>
          <p:cNvSpPr txBox="1"/>
          <p:nvPr/>
        </p:nvSpPr>
        <p:spPr>
          <a:xfrm>
            <a:off x="270640" y="433410"/>
            <a:ext cx="8628996"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Summary</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10 Methods with Most Degree of Difference Between Usage on Typical and Best</a:t>
            </a:r>
            <a:endParaRPr sz="2000">
              <a:solidFill>
                <a:srgbClr val="595959"/>
              </a:solidFill>
              <a:latin typeface="Arial"/>
              <a:ea typeface="Arial"/>
              <a:cs typeface="Arial"/>
              <a:sym typeface="Arial"/>
            </a:endParaRPr>
          </a:p>
        </p:txBody>
      </p:sp>
      <p:sp>
        <p:nvSpPr>
          <p:cNvPr id="357" name="Google Shape;357;p11"/>
          <p:cNvSpPr txBox="1"/>
          <p:nvPr/>
        </p:nvSpPr>
        <p:spPr>
          <a:xfrm>
            <a:off x="239389" y="1379622"/>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Visioning workshops, first run studies/mockups,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target value design </a:t>
            </a:r>
            <a:r>
              <a:rPr b="0" i="0" lang="en-US" sz="1200">
                <a:solidFill>
                  <a:srgbClr val="000000"/>
                </a:solidFill>
                <a:latin typeface="Arial"/>
                <a:ea typeface="Arial"/>
                <a:cs typeface="Arial"/>
                <a:sym typeface="Arial"/>
              </a:rPr>
              <a:t>have the greatest gap in usage between </a:t>
            </a:r>
            <a:r>
              <a:rPr b="1" i="0" lang="en-US" sz="1200">
                <a:solidFill>
                  <a:srgbClr val="000000"/>
                </a:solidFill>
                <a:latin typeface="Arial"/>
                <a:ea typeface="Arial"/>
                <a:cs typeface="Arial"/>
                <a:sym typeface="Arial"/>
              </a:rPr>
              <a:t>Typical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Best Projects</a:t>
            </a:r>
            <a:r>
              <a:rPr b="0" i="0" lang="en-US" sz="1200">
                <a:solidFill>
                  <a:srgbClr val="000000"/>
                </a:solidFill>
                <a:latin typeface="Arial"/>
                <a:ea typeface="Arial"/>
                <a:cs typeface="Arial"/>
                <a:sym typeface="Arial"/>
              </a:rPr>
              <a:t>.   </a:t>
            </a:r>
            <a:endParaRPr/>
          </a:p>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The size of the gaps suggest the potential impact of increased use on improving project performance.</a:t>
            </a:r>
            <a:endParaRPr/>
          </a:p>
        </p:txBody>
      </p:sp>
      <p:sp>
        <p:nvSpPr>
          <p:cNvPr id="358" name="Google Shape;358;p11"/>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359" name="Google Shape;359;p11"/>
          <p:cNvSpPr txBox="1"/>
          <p:nvPr/>
        </p:nvSpPr>
        <p:spPr>
          <a:xfrm>
            <a:off x="7095860" y="4472002"/>
            <a:ext cx="1546135" cy="7848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000000"/>
                </a:solidFill>
                <a:latin typeface="Arial"/>
                <a:ea typeface="Arial"/>
                <a:cs typeface="Arial"/>
                <a:sym typeface="Arial"/>
              </a:rPr>
              <a:t>(Methods are shown in decreasing  order of the number of percentage points of difference between Best and Typical)</a:t>
            </a:r>
            <a:endParaRPr/>
          </a:p>
        </p:txBody>
      </p:sp>
      <p:grpSp>
        <p:nvGrpSpPr>
          <p:cNvPr id="360" name="Google Shape;360;p11"/>
          <p:cNvGrpSpPr/>
          <p:nvPr/>
        </p:nvGrpSpPr>
        <p:grpSpPr>
          <a:xfrm>
            <a:off x="7007265" y="3867169"/>
            <a:ext cx="1703535" cy="525601"/>
            <a:chOff x="6453845" y="4285979"/>
            <a:chExt cx="1703535" cy="525601"/>
          </a:xfrm>
        </p:grpSpPr>
        <p:sp>
          <p:nvSpPr>
            <p:cNvPr id="361" name="Google Shape;361;p11"/>
            <p:cNvSpPr/>
            <p:nvPr/>
          </p:nvSpPr>
          <p:spPr>
            <a:xfrm>
              <a:off x="6453845" y="4599363"/>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62" name="Google Shape;362;p11"/>
            <p:cNvSpPr txBox="1"/>
            <p:nvPr/>
          </p:nvSpPr>
          <p:spPr>
            <a:xfrm>
              <a:off x="6727881" y="4565359"/>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sp>
          <p:nvSpPr>
            <p:cNvPr id="363" name="Google Shape;363;p11"/>
            <p:cNvSpPr/>
            <p:nvPr/>
          </p:nvSpPr>
          <p:spPr>
            <a:xfrm>
              <a:off x="6453845" y="4324384"/>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64" name="Google Shape;364;p11"/>
            <p:cNvSpPr txBox="1"/>
            <p:nvPr/>
          </p:nvSpPr>
          <p:spPr>
            <a:xfrm>
              <a:off x="6718476" y="4285979"/>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sp>
        <p:nvSpPr>
          <p:cNvPr id="365" name="Google Shape;365;p11"/>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366" name="Google Shape;366;p11"/>
          <p:cNvGraphicFramePr/>
          <p:nvPr/>
        </p:nvGraphicFramePr>
        <p:xfrm>
          <a:off x="457201" y="2133038"/>
          <a:ext cx="6712074" cy="3970671"/>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grpSp>
        <p:nvGrpSpPr>
          <p:cNvPr id="371" name="Google Shape;371;p12"/>
          <p:cNvGrpSpPr/>
          <p:nvPr/>
        </p:nvGrpSpPr>
        <p:grpSpPr>
          <a:xfrm>
            <a:off x="15171" y="1379517"/>
            <a:ext cx="8991600" cy="5467528"/>
            <a:chOff x="0" y="1371600"/>
            <a:chExt cx="8991600" cy="5467528"/>
          </a:xfrm>
        </p:grpSpPr>
        <p:sp>
          <p:nvSpPr>
            <p:cNvPr id="372" name="Google Shape;372;p12"/>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pic>
          <p:nvPicPr>
            <p:cNvPr descr="DD&amp;A_ALT_GREY_11_RED_186_TRANS.png" id="373" name="Google Shape;373;p12"/>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374" name="Google Shape;374;p12"/>
          <p:cNvSpPr/>
          <p:nvPr/>
        </p:nvSpPr>
        <p:spPr>
          <a:xfrm>
            <a:off x="457199" y="2353660"/>
            <a:ext cx="8032111" cy="4147154"/>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375" name="Google Shape;375;p12"/>
          <p:cNvSpPr txBox="1"/>
          <p:nvPr>
            <p:ph type="ctrTitle"/>
          </p:nvPr>
        </p:nvSpPr>
        <p:spPr>
          <a:xfrm>
            <a:off x="455613" y="173038"/>
            <a:ext cx="8379342"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Top Activities With the Biggest Gap Between Best and Typical by Phase</a:t>
            </a:r>
            <a:endParaRPr sz="2000">
              <a:solidFill>
                <a:schemeClr val="lt1"/>
              </a:solidFill>
            </a:endParaRPr>
          </a:p>
        </p:txBody>
      </p:sp>
      <p:sp>
        <p:nvSpPr>
          <p:cNvPr id="376" name="Google Shape;376;p12"/>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377" name="Google Shape;377;p12"/>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17475" lvl="0" marL="117475" marR="0" rtl="0" algn="l">
              <a:lnSpc>
                <a:spcPct val="109090"/>
              </a:lnSpc>
              <a:spcBef>
                <a:spcPts val="0"/>
              </a:spcBef>
              <a:spcAft>
                <a:spcPts val="0"/>
              </a:spcAft>
              <a:buClr>
                <a:srgbClr val="000000"/>
              </a:buClr>
              <a:buSzPts val="1100"/>
              <a:buFont typeface="Noto Sans Symbols"/>
              <a:buChar char="▪"/>
            </a:pPr>
            <a:r>
              <a:rPr lang="en-US" sz="1100">
                <a:solidFill>
                  <a:srgbClr val="000000"/>
                </a:solidFill>
                <a:latin typeface="Arial"/>
                <a:ea typeface="Arial"/>
                <a:cs typeface="Arial"/>
                <a:sym typeface="Arial"/>
              </a:rPr>
              <a:t>In the conceptual phase, </a:t>
            </a:r>
            <a:r>
              <a:rPr b="1" lang="en-US" sz="1100">
                <a:solidFill>
                  <a:srgbClr val="000000"/>
                </a:solidFill>
                <a:latin typeface="Arial"/>
                <a:ea typeface="Arial"/>
                <a:cs typeface="Arial"/>
                <a:sym typeface="Arial"/>
              </a:rPr>
              <a:t>visioning workshops</a:t>
            </a:r>
            <a:r>
              <a:rPr lang="en-US" sz="1100">
                <a:solidFill>
                  <a:srgbClr val="000000"/>
                </a:solidFill>
                <a:latin typeface="Arial"/>
                <a:ea typeface="Arial"/>
                <a:cs typeface="Arial"/>
                <a:sym typeface="Arial"/>
              </a:rPr>
              <a:t>, </a:t>
            </a:r>
            <a:r>
              <a:rPr b="1" lang="en-US" sz="1100">
                <a:solidFill>
                  <a:srgbClr val="000000"/>
                </a:solidFill>
                <a:latin typeface="Arial"/>
                <a:ea typeface="Arial"/>
                <a:cs typeface="Arial"/>
                <a:sym typeface="Arial"/>
              </a:rPr>
              <a:t>visual mapping of current and desired state based on direct observation </a:t>
            </a:r>
            <a:r>
              <a:rPr lang="en-US" sz="1100">
                <a:solidFill>
                  <a:srgbClr val="000000"/>
                </a:solidFill>
                <a:latin typeface="Arial"/>
                <a:ea typeface="Arial"/>
                <a:cs typeface="Arial"/>
                <a:sym typeface="Arial"/>
              </a:rPr>
              <a:t>and </a:t>
            </a:r>
            <a:r>
              <a:rPr b="1" lang="en-US" sz="1100">
                <a:solidFill>
                  <a:srgbClr val="000000"/>
                </a:solidFill>
                <a:latin typeface="Arial"/>
                <a:ea typeface="Arial"/>
                <a:cs typeface="Arial"/>
                <a:sym typeface="Arial"/>
              </a:rPr>
              <a:t>validation </a:t>
            </a:r>
            <a:r>
              <a:rPr lang="en-US" sz="1100">
                <a:solidFill>
                  <a:srgbClr val="000000"/>
                </a:solidFill>
                <a:latin typeface="Arial"/>
                <a:ea typeface="Arial"/>
                <a:cs typeface="Arial"/>
                <a:sym typeface="Arial"/>
              </a:rPr>
              <a:t>are most frequently correlated with </a:t>
            </a:r>
            <a:r>
              <a:rPr b="1" lang="en-US" sz="1100">
                <a:solidFill>
                  <a:srgbClr val="000000"/>
                </a:solidFill>
                <a:latin typeface="Arial"/>
                <a:ea typeface="Arial"/>
                <a:cs typeface="Arial"/>
                <a:sym typeface="Arial"/>
              </a:rPr>
              <a:t>Best Projects.</a:t>
            </a:r>
            <a:endParaRPr/>
          </a:p>
          <a:p>
            <a:pPr indent="-117475" lvl="0" marL="117475" marR="0" rtl="0" algn="l">
              <a:lnSpc>
                <a:spcPct val="109090"/>
              </a:lnSpc>
              <a:spcBef>
                <a:spcPts val="605"/>
              </a:spcBef>
              <a:spcAft>
                <a:spcPts val="0"/>
              </a:spcAft>
              <a:buClr>
                <a:srgbClr val="000000"/>
              </a:buClr>
              <a:buSzPts val="1100"/>
              <a:buFont typeface="Noto Sans Symbols"/>
              <a:buChar char="▪"/>
            </a:pPr>
            <a:r>
              <a:rPr b="1" lang="en-US" sz="1100">
                <a:solidFill>
                  <a:srgbClr val="000000"/>
                </a:solidFill>
                <a:latin typeface="Arial"/>
                <a:ea typeface="Arial"/>
                <a:cs typeface="Arial"/>
                <a:sym typeface="Arial"/>
              </a:rPr>
              <a:t>Target Value Design </a:t>
            </a:r>
            <a:r>
              <a:rPr lang="en-US" sz="1100">
                <a:solidFill>
                  <a:srgbClr val="000000"/>
                </a:solidFill>
                <a:latin typeface="Arial"/>
                <a:ea typeface="Arial"/>
                <a:cs typeface="Arial"/>
                <a:sym typeface="Arial"/>
              </a:rPr>
              <a:t>is the top activity correlated with successful projects in the design phase.</a:t>
            </a:r>
            <a:endParaRPr/>
          </a:p>
          <a:p>
            <a:pPr indent="-117475" lvl="0" marL="117475" marR="0" rtl="0" algn="l">
              <a:lnSpc>
                <a:spcPct val="109090"/>
              </a:lnSpc>
              <a:spcBef>
                <a:spcPts val="605"/>
              </a:spcBef>
              <a:spcAft>
                <a:spcPts val="0"/>
              </a:spcAft>
              <a:buClr>
                <a:srgbClr val="000000"/>
              </a:buClr>
              <a:buSzPts val="1100"/>
              <a:buFont typeface="Noto Sans Symbols"/>
              <a:buChar char="▪"/>
            </a:pPr>
            <a:r>
              <a:rPr b="1" lang="en-US" sz="1100">
                <a:solidFill>
                  <a:srgbClr val="000000"/>
                </a:solidFill>
                <a:latin typeface="Arial"/>
                <a:ea typeface="Arial"/>
                <a:cs typeface="Arial"/>
                <a:sym typeface="Arial"/>
              </a:rPr>
              <a:t>Budget With Path Back and Value Add Items</a:t>
            </a:r>
            <a:r>
              <a:rPr lang="en-US" sz="1100">
                <a:solidFill>
                  <a:srgbClr val="000000"/>
                </a:solidFill>
                <a:latin typeface="Arial"/>
                <a:ea typeface="Arial"/>
                <a:cs typeface="Arial"/>
                <a:sym typeface="Arial"/>
              </a:rPr>
              <a:t> is most correlated with success in the construction/operation phase.</a:t>
            </a:r>
            <a:endParaRPr b="1" sz="1100">
              <a:solidFill>
                <a:srgbClr val="000000"/>
              </a:solidFill>
              <a:latin typeface="Arial"/>
              <a:ea typeface="Arial"/>
              <a:cs typeface="Arial"/>
              <a:sym typeface="Arial"/>
            </a:endParaRPr>
          </a:p>
          <a:p>
            <a:pPr indent="69850" lvl="0" marL="0" marR="0" rtl="0" algn="l">
              <a:lnSpc>
                <a:spcPct val="109090"/>
              </a:lnSpc>
              <a:spcBef>
                <a:spcPts val="605"/>
              </a:spcBef>
              <a:spcAft>
                <a:spcPts val="0"/>
              </a:spcAft>
              <a:buClr>
                <a:schemeClr val="dk1"/>
              </a:buClr>
              <a:buSzPts val="1100"/>
              <a:buFont typeface="Noto Sans Symbols"/>
              <a:buNone/>
            </a:pPr>
            <a:r>
              <a:t/>
            </a:r>
            <a:endParaRPr sz="1100">
              <a:solidFill>
                <a:srgbClr val="00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sp>
        <p:nvSpPr>
          <p:cNvPr id="378" name="Google Shape;378;p12"/>
          <p:cNvSpPr txBox="1"/>
          <p:nvPr/>
        </p:nvSpPr>
        <p:spPr>
          <a:xfrm>
            <a:off x="533400" y="2437695"/>
            <a:ext cx="7971081"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100">
                <a:solidFill>
                  <a:srgbClr val="000000"/>
                </a:solidFill>
                <a:latin typeface="Arial"/>
                <a:ea typeface="Arial"/>
                <a:cs typeface="Arial"/>
                <a:sym typeface="Arial"/>
              </a:rPr>
              <a:t>Percentage Using Each Method on Project </a:t>
            </a:r>
            <a:r>
              <a:rPr lang="en-US" sz="1100">
                <a:solidFill>
                  <a:srgbClr val="000000"/>
                </a:solidFill>
                <a:latin typeface="Arial"/>
                <a:ea typeface="Arial"/>
                <a:cs typeface="Arial"/>
                <a:sym typeface="Arial"/>
              </a:rPr>
              <a:t>(Typical vs. Best Projects)</a:t>
            </a:r>
            <a:endParaRPr/>
          </a:p>
        </p:txBody>
      </p:sp>
      <p:sp>
        <p:nvSpPr>
          <p:cNvPr id="379" name="Google Shape;379;p12"/>
          <p:cNvSpPr txBox="1"/>
          <p:nvPr/>
        </p:nvSpPr>
        <p:spPr>
          <a:xfrm>
            <a:off x="1000336" y="5263419"/>
            <a:ext cx="671892"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Visioning Workshop Based on Industry Best Practices</a:t>
            </a:r>
            <a:endParaRPr/>
          </a:p>
        </p:txBody>
      </p:sp>
      <p:sp>
        <p:nvSpPr>
          <p:cNvPr id="380" name="Google Shape;380;p12"/>
          <p:cNvSpPr txBox="1"/>
          <p:nvPr/>
        </p:nvSpPr>
        <p:spPr>
          <a:xfrm>
            <a:off x="1672227" y="5276412"/>
            <a:ext cx="813300"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Performed Direct Observation and Visual Mapping of Current and Desired State</a:t>
            </a:r>
            <a:endParaRPr/>
          </a:p>
        </p:txBody>
      </p:sp>
      <p:sp>
        <p:nvSpPr>
          <p:cNvPr id="381" name="Google Shape;381;p12"/>
          <p:cNvSpPr txBox="1"/>
          <p:nvPr/>
        </p:nvSpPr>
        <p:spPr>
          <a:xfrm>
            <a:off x="2325894" y="5276412"/>
            <a:ext cx="671501"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Validation</a:t>
            </a:r>
            <a:endParaRPr/>
          </a:p>
        </p:txBody>
      </p:sp>
      <p:sp>
        <p:nvSpPr>
          <p:cNvPr id="382" name="Google Shape;382;p12"/>
          <p:cNvSpPr txBox="1"/>
          <p:nvPr/>
        </p:nvSpPr>
        <p:spPr>
          <a:xfrm>
            <a:off x="885120"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Conceptual Phase</a:t>
            </a:r>
            <a:endParaRPr/>
          </a:p>
        </p:txBody>
      </p:sp>
      <p:sp>
        <p:nvSpPr>
          <p:cNvPr id="383" name="Google Shape;383;p12"/>
          <p:cNvSpPr txBox="1"/>
          <p:nvPr/>
        </p:nvSpPr>
        <p:spPr>
          <a:xfrm>
            <a:off x="3343040"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 Phase</a:t>
            </a:r>
            <a:endParaRPr/>
          </a:p>
        </p:txBody>
      </p:sp>
      <p:sp>
        <p:nvSpPr>
          <p:cNvPr id="384" name="Google Shape;384;p12"/>
          <p:cNvSpPr txBox="1"/>
          <p:nvPr/>
        </p:nvSpPr>
        <p:spPr>
          <a:xfrm>
            <a:off x="5710865" y="2814520"/>
            <a:ext cx="2112275"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Construction/</a:t>
            </a:r>
            <a:br>
              <a:rPr b="1" lang="en-US" sz="1400">
                <a:solidFill>
                  <a:schemeClr val="dk1"/>
                </a:solidFill>
                <a:latin typeface="Arial"/>
                <a:ea typeface="Arial"/>
                <a:cs typeface="Arial"/>
                <a:sym typeface="Arial"/>
              </a:rPr>
            </a:br>
            <a:r>
              <a:rPr b="1" lang="en-US" sz="1400">
                <a:solidFill>
                  <a:schemeClr val="dk1"/>
                </a:solidFill>
                <a:latin typeface="Arial"/>
                <a:ea typeface="Arial"/>
                <a:cs typeface="Arial"/>
                <a:sym typeface="Arial"/>
              </a:rPr>
              <a:t>Operation Phase</a:t>
            </a:r>
            <a:endParaRPr/>
          </a:p>
        </p:txBody>
      </p:sp>
      <p:sp>
        <p:nvSpPr>
          <p:cNvPr id="385" name="Google Shape;385;p12"/>
          <p:cNvSpPr txBox="1"/>
          <p:nvPr/>
        </p:nvSpPr>
        <p:spPr>
          <a:xfrm>
            <a:off x="3648539" y="5316286"/>
            <a:ext cx="67150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Target Value Design</a:t>
            </a:r>
            <a:endParaRPr/>
          </a:p>
        </p:txBody>
      </p:sp>
      <p:sp>
        <p:nvSpPr>
          <p:cNvPr id="386" name="Google Shape;386;p12"/>
          <p:cNvSpPr txBox="1"/>
          <p:nvPr/>
        </p:nvSpPr>
        <p:spPr>
          <a:xfrm>
            <a:off x="4233013" y="5291800"/>
            <a:ext cx="757736"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Design Developed by User Groups in a Real Time Unified Process</a:t>
            </a:r>
            <a:endParaRPr/>
          </a:p>
        </p:txBody>
      </p:sp>
      <p:grpSp>
        <p:nvGrpSpPr>
          <p:cNvPr id="387" name="Google Shape;387;p12"/>
          <p:cNvGrpSpPr/>
          <p:nvPr/>
        </p:nvGrpSpPr>
        <p:grpSpPr>
          <a:xfrm>
            <a:off x="3232130" y="6217526"/>
            <a:ext cx="2565583" cy="246221"/>
            <a:chOff x="270640" y="5801287"/>
            <a:chExt cx="2565583" cy="246221"/>
          </a:xfrm>
        </p:grpSpPr>
        <p:sp>
          <p:nvSpPr>
            <p:cNvPr id="388" name="Google Shape;388;p12"/>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89" name="Google Shape;389;p12"/>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390" name="Google Shape;390;p12"/>
            <p:cNvGrpSpPr/>
            <p:nvPr/>
          </p:nvGrpSpPr>
          <p:grpSpPr>
            <a:xfrm>
              <a:off x="1635117" y="5801287"/>
              <a:ext cx="1201106" cy="246221"/>
              <a:chOff x="270640" y="5528874"/>
              <a:chExt cx="1201106" cy="246221"/>
            </a:xfrm>
          </p:grpSpPr>
          <p:sp>
            <p:nvSpPr>
              <p:cNvPr id="391" name="Google Shape;391;p12"/>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392" name="Google Shape;392;p12"/>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sp>
        <p:nvSpPr>
          <p:cNvPr id="393" name="Google Shape;393;p12"/>
          <p:cNvSpPr txBox="1"/>
          <p:nvPr/>
        </p:nvSpPr>
        <p:spPr>
          <a:xfrm>
            <a:off x="5995723" y="5263419"/>
            <a:ext cx="695568"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Budget With Path Back and Value Add Items</a:t>
            </a:r>
            <a:endParaRPr/>
          </a:p>
        </p:txBody>
      </p:sp>
      <p:sp>
        <p:nvSpPr>
          <p:cNvPr id="394" name="Google Shape;394;p12"/>
          <p:cNvSpPr txBox="1"/>
          <p:nvPr/>
        </p:nvSpPr>
        <p:spPr>
          <a:xfrm>
            <a:off x="6691290" y="5248813"/>
            <a:ext cx="776717"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Co-located Team Conducted Visual Work Planning and Problem Solving</a:t>
            </a:r>
            <a:endParaRPr/>
          </a:p>
        </p:txBody>
      </p:sp>
      <p:graphicFrame>
        <p:nvGraphicFramePr>
          <p:cNvPr id="395" name="Google Shape;395;p12"/>
          <p:cNvGraphicFramePr/>
          <p:nvPr/>
        </p:nvGraphicFramePr>
        <p:xfrm>
          <a:off x="676259" y="2970944"/>
          <a:ext cx="7840695" cy="2743200"/>
        </p:xfrm>
        <a:graphic>
          <a:graphicData uri="http://schemas.openxmlformats.org/drawingml/2006/chart">
            <c:chart r:id="rId4"/>
          </a:graphicData>
        </a:graphic>
      </p:graphicFrame>
      <p:sp>
        <p:nvSpPr>
          <p:cNvPr id="396" name="Google Shape;396;p12"/>
          <p:cNvSpPr txBox="1"/>
          <p:nvPr/>
        </p:nvSpPr>
        <p:spPr>
          <a:xfrm>
            <a:off x="7402870" y="5234035"/>
            <a:ext cx="90649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Collaborative, Transparent Turn-Over in Small Batches</a:t>
            </a:r>
            <a:endParaRPr/>
          </a:p>
        </p:txBody>
      </p:sp>
      <p:sp>
        <p:nvSpPr>
          <p:cNvPr id="397" name="Google Shape;397;p12"/>
          <p:cNvSpPr txBox="1"/>
          <p:nvPr/>
        </p:nvSpPr>
        <p:spPr>
          <a:xfrm>
            <a:off x="4805732" y="5272440"/>
            <a:ext cx="757736"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Offline Work by Design Team Pitched to Users in Multiple Cycles</a:t>
            </a:r>
            <a:endParaRPr/>
          </a:p>
        </p:txBody>
      </p:sp>
    </p:spTree>
  </p:cSld>
  <p:clrMapOvr>
    <a:masterClrMapping/>
  </p:clrMapOvr>
  <p:transition p14:dur="250">
    <p:randomBa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grpSp>
        <p:nvGrpSpPr>
          <p:cNvPr id="402" name="Google Shape;402;p13"/>
          <p:cNvGrpSpPr/>
          <p:nvPr/>
        </p:nvGrpSpPr>
        <p:grpSpPr>
          <a:xfrm>
            <a:off x="15171" y="1379517"/>
            <a:ext cx="8991600" cy="5467528"/>
            <a:chOff x="0" y="1371600"/>
            <a:chExt cx="8991600" cy="5467528"/>
          </a:xfrm>
        </p:grpSpPr>
        <p:sp>
          <p:nvSpPr>
            <p:cNvPr id="403" name="Google Shape;403;p13"/>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pic>
          <p:nvPicPr>
            <p:cNvPr descr="DD&amp;A_ALT_GREY_11_RED_186_TRANS.png" id="404" name="Google Shape;404;p13"/>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405" name="Google Shape;405;p13"/>
          <p:cNvSpPr/>
          <p:nvPr/>
        </p:nvSpPr>
        <p:spPr>
          <a:xfrm>
            <a:off x="457199" y="2161635"/>
            <a:ext cx="8032111" cy="4339179"/>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595959"/>
              </a:solidFill>
              <a:latin typeface="Arial"/>
              <a:ea typeface="Arial"/>
              <a:cs typeface="Arial"/>
              <a:sym typeface="Arial"/>
            </a:endParaRPr>
          </a:p>
        </p:txBody>
      </p:sp>
      <p:sp>
        <p:nvSpPr>
          <p:cNvPr id="406" name="Google Shape;406;p13"/>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Top Practices Used to Improve Budget/Schedule/Quality</a:t>
            </a:r>
            <a:endParaRPr sz="2000">
              <a:solidFill>
                <a:schemeClr val="lt1"/>
              </a:solidFill>
            </a:endParaRPr>
          </a:p>
        </p:txBody>
      </p:sp>
      <p:sp>
        <p:nvSpPr>
          <p:cNvPr id="407" name="Google Shape;407;p13"/>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408" name="Google Shape;408;p13"/>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909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Several Lean practices are used far more frequently on </a:t>
            </a:r>
            <a:r>
              <a:rPr b="1" i="0" lang="en-US" sz="1100" u="none" cap="none" strike="noStrike">
                <a:solidFill>
                  <a:srgbClr val="000000"/>
                </a:solidFill>
                <a:latin typeface="Arial"/>
                <a:ea typeface="Arial"/>
                <a:cs typeface="Arial"/>
                <a:sym typeface="Arial"/>
              </a:rPr>
              <a:t>Best</a:t>
            </a:r>
            <a:r>
              <a:rPr b="0" i="0" lang="en-US" sz="1100" u="none" cap="none" strike="noStrike">
                <a:solidFill>
                  <a:srgbClr val="000000"/>
                </a:solidFill>
                <a:latin typeface="Arial"/>
                <a:ea typeface="Arial"/>
                <a:cs typeface="Arial"/>
                <a:sym typeface="Arial"/>
              </a:rPr>
              <a:t> than </a:t>
            </a:r>
            <a:r>
              <a:rPr b="1" i="0" lang="en-US" sz="1100" u="none" cap="none" strike="noStrike">
                <a:solidFill>
                  <a:srgbClr val="000000"/>
                </a:solidFill>
                <a:latin typeface="Arial"/>
                <a:ea typeface="Arial"/>
                <a:cs typeface="Arial"/>
                <a:sym typeface="Arial"/>
              </a:rPr>
              <a:t>Typical Projects</a:t>
            </a:r>
            <a:r>
              <a:rPr b="0" i="0" lang="en-US" sz="1100" u="none" cap="none" strike="noStrike">
                <a:solidFill>
                  <a:srgbClr val="000000"/>
                </a:solidFill>
                <a:latin typeface="Arial"/>
                <a:ea typeface="Arial"/>
                <a:cs typeface="Arial"/>
                <a:sym typeface="Arial"/>
              </a:rPr>
              <a:t>, including </a:t>
            </a:r>
            <a:r>
              <a:rPr b="1" i="0" lang="en-US" sz="1100" u="none" cap="none" strike="noStrike">
                <a:solidFill>
                  <a:srgbClr val="000000"/>
                </a:solidFill>
                <a:latin typeface="Arial"/>
                <a:ea typeface="Arial"/>
                <a:cs typeface="Arial"/>
                <a:sym typeface="Arial"/>
              </a:rPr>
              <a:t>Target Value Design </a:t>
            </a:r>
            <a:r>
              <a:rPr b="0" i="0" lang="en-US" sz="1100" u="none" cap="none" strike="noStrike">
                <a:solidFill>
                  <a:srgbClr val="000000"/>
                </a:solidFill>
                <a:latin typeface="Arial"/>
                <a:ea typeface="Arial"/>
                <a:cs typeface="Arial"/>
                <a:sym typeface="Arial"/>
              </a:rPr>
              <a:t>and </a:t>
            </a:r>
            <a:r>
              <a:rPr b="1" i="0" lang="en-US" sz="1100" u="none" cap="none" strike="noStrike">
                <a:solidFill>
                  <a:srgbClr val="000000"/>
                </a:solidFill>
                <a:latin typeface="Arial"/>
                <a:ea typeface="Arial"/>
                <a:cs typeface="Arial"/>
                <a:sym typeface="Arial"/>
              </a:rPr>
              <a:t>Last Planner System</a:t>
            </a:r>
            <a:r>
              <a:rPr b="0" i="0" lang="en-US" sz="1100" u="none" cap="none" strike="noStrike">
                <a:solidFill>
                  <a:srgbClr val="000000"/>
                </a:solidFill>
                <a:latin typeface="Arial"/>
                <a:ea typeface="Arial"/>
                <a:cs typeface="Arial"/>
                <a:sym typeface="Arial"/>
              </a:rPr>
              <a:t>.</a:t>
            </a:r>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sp>
        <p:nvSpPr>
          <p:cNvPr id="409" name="Google Shape;409;p13"/>
          <p:cNvSpPr txBox="1"/>
          <p:nvPr/>
        </p:nvSpPr>
        <p:spPr>
          <a:xfrm>
            <a:off x="533400" y="2315255"/>
            <a:ext cx="7971081"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100">
                <a:solidFill>
                  <a:srgbClr val="000000"/>
                </a:solidFill>
                <a:latin typeface="Arial"/>
                <a:ea typeface="Arial"/>
                <a:cs typeface="Arial"/>
                <a:sym typeface="Arial"/>
              </a:rPr>
              <a:t>Percentage Using Each Method on Project </a:t>
            </a:r>
            <a:r>
              <a:rPr lang="en-US" sz="1100">
                <a:solidFill>
                  <a:srgbClr val="000000"/>
                </a:solidFill>
                <a:latin typeface="Arial"/>
                <a:ea typeface="Arial"/>
                <a:cs typeface="Arial"/>
                <a:sym typeface="Arial"/>
              </a:rPr>
              <a:t>(Typical vs. Best Projects)</a:t>
            </a:r>
            <a:endParaRPr/>
          </a:p>
        </p:txBody>
      </p:sp>
      <p:graphicFrame>
        <p:nvGraphicFramePr>
          <p:cNvPr id="410" name="Google Shape;410;p13"/>
          <p:cNvGraphicFramePr/>
          <p:nvPr/>
        </p:nvGraphicFramePr>
        <p:xfrm>
          <a:off x="782316" y="3083355"/>
          <a:ext cx="7381876" cy="2304300"/>
        </p:xfrm>
        <a:graphic>
          <a:graphicData uri="http://schemas.openxmlformats.org/drawingml/2006/chart">
            <c:chart r:id="rId4"/>
          </a:graphicData>
        </a:graphic>
      </p:graphicFrame>
      <p:sp>
        <p:nvSpPr>
          <p:cNvPr id="411" name="Google Shape;411;p13"/>
          <p:cNvSpPr txBox="1"/>
          <p:nvPr/>
        </p:nvSpPr>
        <p:spPr>
          <a:xfrm>
            <a:off x="1000335" y="5263419"/>
            <a:ext cx="909309"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Regular conceptual/ continuous budget estimates to select project alternatives during design</a:t>
            </a:r>
            <a:endParaRPr/>
          </a:p>
        </p:txBody>
      </p:sp>
      <p:sp>
        <p:nvSpPr>
          <p:cNvPr id="412" name="Google Shape;412;p13"/>
          <p:cNvSpPr txBox="1"/>
          <p:nvPr/>
        </p:nvSpPr>
        <p:spPr>
          <a:xfrm>
            <a:off x="1791912" y="5276412"/>
            <a:ext cx="671501"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Target Costing/</a:t>
            </a:r>
            <a:endParaRPr/>
          </a:p>
          <a:p>
            <a:pPr indent="0" lvl="0" marL="0" marR="0" rtl="0" algn="l">
              <a:spcBef>
                <a:spcPts val="0"/>
              </a:spcBef>
              <a:spcAft>
                <a:spcPts val="0"/>
              </a:spcAft>
              <a:buNone/>
            </a:pPr>
            <a:r>
              <a:rPr lang="en-US" sz="800">
                <a:solidFill>
                  <a:schemeClr val="dk1"/>
                </a:solidFill>
                <a:latin typeface="Arial"/>
                <a:ea typeface="Arial"/>
                <a:cs typeface="Arial"/>
                <a:sym typeface="Arial"/>
              </a:rPr>
              <a:t>Target Value Design</a:t>
            </a:r>
            <a:endParaRPr/>
          </a:p>
        </p:txBody>
      </p:sp>
      <p:sp>
        <p:nvSpPr>
          <p:cNvPr id="413" name="Google Shape;413;p13"/>
          <p:cNvSpPr txBox="1"/>
          <p:nvPr/>
        </p:nvSpPr>
        <p:spPr>
          <a:xfrm>
            <a:off x="2424522" y="5276412"/>
            <a:ext cx="671501"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Total Ownership Cost Analysis</a:t>
            </a:r>
            <a:endParaRPr/>
          </a:p>
        </p:txBody>
      </p:sp>
      <p:sp>
        <p:nvSpPr>
          <p:cNvPr id="414" name="Google Shape;414;p13"/>
          <p:cNvSpPr txBox="1"/>
          <p:nvPr/>
        </p:nvSpPr>
        <p:spPr>
          <a:xfrm>
            <a:off x="885120"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Budget</a:t>
            </a:r>
            <a:endParaRPr/>
          </a:p>
        </p:txBody>
      </p:sp>
      <p:sp>
        <p:nvSpPr>
          <p:cNvPr id="415" name="Google Shape;415;p13"/>
          <p:cNvSpPr txBox="1"/>
          <p:nvPr/>
        </p:nvSpPr>
        <p:spPr>
          <a:xfrm>
            <a:off x="3338293"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Schedule</a:t>
            </a:r>
            <a:endParaRPr/>
          </a:p>
        </p:txBody>
      </p:sp>
      <p:sp>
        <p:nvSpPr>
          <p:cNvPr id="416" name="Google Shape;416;p13"/>
          <p:cNvSpPr txBox="1"/>
          <p:nvPr/>
        </p:nvSpPr>
        <p:spPr>
          <a:xfrm>
            <a:off x="5710865"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Quality</a:t>
            </a:r>
            <a:endParaRPr/>
          </a:p>
        </p:txBody>
      </p:sp>
      <p:sp>
        <p:nvSpPr>
          <p:cNvPr id="417" name="Google Shape;417;p13"/>
          <p:cNvSpPr txBox="1"/>
          <p:nvPr/>
        </p:nvSpPr>
        <p:spPr>
          <a:xfrm>
            <a:off x="3884550" y="5295211"/>
            <a:ext cx="67150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Last Planner System</a:t>
            </a:r>
            <a:endParaRPr/>
          </a:p>
        </p:txBody>
      </p:sp>
      <p:sp>
        <p:nvSpPr>
          <p:cNvPr id="418" name="Google Shape;418;p13"/>
          <p:cNvSpPr txBox="1"/>
          <p:nvPr/>
        </p:nvSpPr>
        <p:spPr>
          <a:xfrm>
            <a:off x="4586842" y="5271942"/>
            <a:ext cx="75773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Production System Design</a:t>
            </a:r>
            <a:endParaRPr/>
          </a:p>
        </p:txBody>
      </p:sp>
      <p:grpSp>
        <p:nvGrpSpPr>
          <p:cNvPr id="419" name="Google Shape;419;p13"/>
          <p:cNvGrpSpPr/>
          <p:nvPr/>
        </p:nvGrpSpPr>
        <p:grpSpPr>
          <a:xfrm>
            <a:off x="3232130" y="6217526"/>
            <a:ext cx="2565583" cy="246221"/>
            <a:chOff x="270640" y="5801287"/>
            <a:chExt cx="2565583" cy="246221"/>
          </a:xfrm>
        </p:grpSpPr>
        <p:sp>
          <p:nvSpPr>
            <p:cNvPr id="420" name="Google Shape;420;p13"/>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421" name="Google Shape;421;p13"/>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422" name="Google Shape;422;p13"/>
            <p:cNvGrpSpPr/>
            <p:nvPr/>
          </p:nvGrpSpPr>
          <p:grpSpPr>
            <a:xfrm>
              <a:off x="1635117" y="5801287"/>
              <a:ext cx="1201106" cy="246221"/>
              <a:chOff x="270640" y="5528874"/>
              <a:chExt cx="1201106" cy="246221"/>
            </a:xfrm>
          </p:grpSpPr>
          <p:sp>
            <p:nvSpPr>
              <p:cNvPr id="423" name="Google Shape;423;p13"/>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424" name="Google Shape;424;p13"/>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sp>
        <p:nvSpPr>
          <p:cNvPr id="425" name="Google Shape;425;p13"/>
          <p:cNvSpPr txBox="1"/>
          <p:nvPr/>
        </p:nvSpPr>
        <p:spPr>
          <a:xfrm>
            <a:off x="5995722" y="5263419"/>
            <a:ext cx="861523"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First Run Studies/</a:t>
            </a:r>
            <a:endParaRPr/>
          </a:p>
          <a:p>
            <a:pPr indent="0" lvl="0" marL="0" marR="0" rtl="0" algn="l">
              <a:spcBef>
                <a:spcPts val="0"/>
              </a:spcBef>
              <a:spcAft>
                <a:spcPts val="0"/>
              </a:spcAft>
              <a:buNone/>
            </a:pPr>
            <a:r>
              <a:rPr lang="en-US" sz="800">
                <a:solidFill>
                  <a:schemeClr val="dk1"/>
                </a:solidFill>
                <a:latin typeface="Arial"/>
                <a:ea typeface="Arial"/>
                <a:cs typeface="Arial"/>
                <a:sym typeface="Arial"/>
              </a:rPr>
              <a:t>Mockups of Distinct Features/ Typical Components</a:t>
            </a:r>
            <a:endParaRPr/>
          </a:p>
        </p:txBody>
      </p:sp>
      <p:sp>
        <p:nvSpPr>
          <p:cNvPr id="426" name="Google Shape;426;p13"/>
          <p:cNvSpPr txBox="1"/>
          <p:nvPr/>
        </p:nvSpPr>
        <p:spPr>
          <a:xfrm>
            <a:off x="6691290" y="5248813"/>
            <a:ext cx="77671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Early Prototyping to Engage End Users</a:t>
            </a:r>
            <a:endParaRPr/>
          </a:p>
        </p:txBody>
      </p:sp>
      <p:sp>
        <p:nvSpPr>
          <p:cNvPr id="427" name="Google Shape;427;p13"/>
          <p:cNvSpPr txBox="1"/>
          <p:nvPr/>
        </p:nvSpPr>
        <p:spPr>
          <a:xfrm>
            <a:off x="7402870" y="5212322"/>
            <a:ext cx="90649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chemeClr val="dk1"/>
                </a:solidFill>
                <a:latin typeface="Arial"/>
                <a:ea typeface="Arial"/>
                <a:cs typeface="Arial"/>
                <a:sym typeface="Arial"/>
              </a:rPr>
              <a:t>Use of Multi-Trade Prefabrication/</a:t>
            </a:r>
            <a:endParaRPr/>
          </a:p>
          <a:p>
            <a:pPr indent="0" lvl="0" marL="0" marR="0" rtl="0" algn="l">
              <a:spcBef>
                <a:spcPts val="0"/>
              </a:spcBef>
              <a:spcAft>
                <a:spcPts val="0"/>
              </a:spcAft>
              <a:buNone/>
            </a:pPr>
            <a:r>
              <a:rPr lang="en-US" sz="800">
                <a:solidFill>
                  <a:schemeClr val="dk1"/>
                </a:solidFill>
                <a:latin typeface="Arial"/>
                <a:ea typeface="Arial"/>
                <a:cs typeface="Arial"/>
                <a:sym typeface="Arial"/>
              </a:rPr>
              <a:t>Modularization</a:t>
            </a:r>
            <a:endParaRPr/>
          </a:p>
        </p:txBody>
      </p:sp>
    </p:spTree>
  </p:cSld>
  <p:clrMapOvr>
    <a:masterClrMapping/>
  </p:clrMapOvr>
  <p:transition p14:dur="250">
    <p:randomBa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grpSp>
        <p:nvGrpSpPr>
          <p:cNvPr id="432" name="Google Shape;432;p14"/>
          <p:cNvGrpSpPr/>
          <p:nvPr/>
        </p:nvGrpSpPr>
        <p:grpSpPr>
          <a:xfrm>
            <a:off x="15171" y="1379517"/>
            <a:ext cx="8991600" cy="5467528"/>
            <a:chOff x="0" y="1371600"/>
            <a:chExt cx="8991600" cy="5467528"/>
          </a:xfrm>
        </p:grpSpPr>
        <p:sp>
          <p:nvSpPr>
            <p:cNvPr id="433" name="Google Shape;433;p14"/>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434" name="Google Shape;434;p14"/>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435" name="Google Shape;435;p14"/>
          <p:cNvSpPr/>
          <p:nvPr/>
        </p:nvSpPr>
        <p:spPr>
          <a:xfrm>
            <a:off x="457199" y="2430470"/>
            <a:ext cx="8032111" cy="4070344"/>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436" name="Google Shape;436;p14"/>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Top Practices Used to Improve Information Management, Team Communication and Problem Solving</a:t>
            </a:r>
            <a:endParaRPr sz="2000">
              <a:solidFill>
                <a:schemeClr val="lt1"/>
              </a:solidFill>
            </a:endParaRPr>
          </a:p>
        </p:txBody>
      </p:sp>
      <p:sp>
        <p:nvSpPr>
          <p:cNvPr id="437" name="Google Shape;437;p14"/>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438" name="Google Shape;438;p14"/>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909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The BIM practices with the biggest lift involve those working with team members throughout the building lifecycle</a:t>
            </a:r>
            <a:endParaRPr/>
          </a:p>
          <a:p>
            <a:pPr indent="-173038" lvl="1" marL="457200" marR="0" rtl="0" algn="l">
              <a:lnSpc>
                <a:spcPct val="109090"/>
              </a:lnSpc>
              <a:spcBef>
                <a:spcPts val="605"/>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Team communication has the lowest percentage point gaps for the top items between </a:t>
            </a:r>
            <a:r>
              <a:rPr b="1" i="0" lang="en-US" sz="1100" u="none" cap="none" strike="noStrike">
                <a:solidFill>
                  <a:srgbClr val="000000"/>
                </a:solidFill>
                <a:latin typeface="Arial"/>
                <a:ea typeface="Arial"/>
                <a:cs typeface="Arial"/>
                <a:sym typeface="Arial"/>
              </a:rPr>
              <a:t>Typical </a:t>
            </a:r>
            <a:r>
              <a:rPr b="0" i="0" lang="en-US" sz="1100" u="none" cap="none" strike="noStrike">
                <a:solidFill>
                  <a:srgbClr val="000000"/>
                </a:solidFill>
                <a:latin typeface="Arial"/>
                <a:ea typeface="Arial"/>
                <a:cs typeface="Arial"/>
                <a:sym typeface="Arial"/>
              </a:rPr>
              <a:t> and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but the trend toward better performance among those using Plus/Delta Perspectives and Onboarding is still notable</a:t>
            </a:r>
            <a:endParaRPr/>
          </a:p>
          <a:p>
            <a:pPr indent="-173038" lvl="1" marL="457200" marR="0" rtl="0" algn="l">
              <a:lnSpc>
                <a:spcPct val="109090"/>
              </a:lnSpc>
              <a:spcBef>
                <a:spcPts val="605"/>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A3 thinking is the problem solving method with the biggest gap in use between </a:t>
            </a:r>
            <a:r>
              <a:rPr b="1" i="0" lang="en-US" sz="1100" u="none" cap="none" strike="noStrike">
                <a:solidFill>
                  <a:srgbClr val="000000"/>
                </a:solidFill>
                <a:latin typeface="Arial"/>
                <a:ea typeface="Arial"/>
                <a:cs typeface="Arial"/>
                <a:sym typeface="Arial"/>
              </a:rPr>
              <a:t>Typical </a:t>
            </a:r>
            <a:r>
              <a:rPr b="0" i="0" lang="en-US" sz="1100" u="none" cap="none" strike="noStrike">
                <a:solidFill>
                  <a:srgbClr val="000000"/>
                </a:solidFill>
                <a:latin typeface="Arial"/>
                <a:ea typeface="Arial"/>
                <a:cs typeface="Arial"/>
                <a:sym typeface="Arial"/>
              </a:rPr>
              <a:t>and </a:t>
            </a:r>
            <a:r>
              <a:rPr b="1" i="0" lang="en-US" sz="1100" u="none" cap="none" strike="noStrike">
                <a:solidFill>
                  <a:srgbClr val="000000"/>
                </a:solidFill>
                <a:latin typeface="Arial"/>
                <a:ea typeface="Arial"/>
                <a:cs typeface="Arial"/>
                <a:sym typeface="Arial"/>
              </a:rPr>
              <a:t>Best Projects</a:t>
            </a:r>
            <a:r>
              <a:rPr b="0" i="0" lang="en-US" sz="1100" u="none" cap="none" strike="noStrike">
                <a:solidFill>
                  <a:srgbClr val="000000"/>
                </a:solidFill>
                <a:latin typeface="Arial"/>
                <a:ea typeface="Arial"/>
                <a:cs typeface="Arial"/>
                <a:sym typeface="Arial"/>
              </a:rPr>
              <a:t>.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sp>
        <p:nvSpPr>
          <p:cNvPr id="439" name="Google Shape;439;p14"/>
          <p:cNvSpPr txBox="1"/>
          <p:nvPr/>
        </p:nvSpPr>
        <p:spPr>
          <a:xfrm>
            <a:off x="1000335" y="5263419"/>
            <a:ext cx="909309"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Design and Construction BIM Models Used Together for 3D Coordination/</a:t>
            </a:r>
            <a:endParaRPr/>
          </a:p>
          <a:p>
            <a:pPr indent="0" lvl="0" marL="0" marR="0" rtl="0" algn="l">
              <a:spcBef>
                <a:spcPts val="0"/>
              </a:spcBef>
              <a:spcAft>
                <a:spcPts val="0"/>
              </a:spcAft>
              <a:buNone/>
            </a:pPr>
            <a:r>
              <a:rPr lang="en-US" sz="800">
                <a:solidFill>
                  <a:srgbClr val="000000"/>
                </a:solidFill>
                <a:latin typeface="Arial"/>
                <a:ea typeface="Arial"/>
                <a:cs typeface="Arial"/>
                <a:sym typeface="Arial"/>
              </a:rPr>
              <a:t>Clash Detection</a:t>
            </a:r>
            <a:endParaRPr b="0" i="0" sz="800" u="none" cap="none" strike="noStrike">
              <a:solidFill>
                <a:srgbClr val="000000"/>
              </a:solidFill>
              <a:latin typeface="Arial"/>
              <a:ea typeface="Arial"/>
              <a:cs typeface="Arial"/>
              <a:sym typeface="Arial"/>
            </a:endParaRPr>
          </a:p>
        </p:txBody>
      </p:sp>
      <p:sp>
        <p:nvSpPr>
          <p:cNvPr id="440" name="Google Shape;440;p14"/>
          <p:cNvSpPr txBox="1"/>
          <p:nvPr/>
        </p:nvSpPr>
        <p:spPr>
          <a:xfrm>
            <a:off x="1791912" y="5276412"/>
            <a:ext cx="768876"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BIM Used for Layout/ Fabrication by Trade Partners</a:t>
            </a:r>
            <a:endParaRPr b="0" i="0" sz="800" u="none" cap="none" strike="noStrike">
              <a:solidFill>
                <a:srgbClr val="000000"/>
              </a:solidFill>
              <a:latin typeface="Arial"/>
              <a:ea typeface="Arial"/>
              <a:cs typeface="Arial"/>
              <a:sym typeface="Arial"/>
            </a:endParaRPr>
          </a:p>
        </p:txBody>
      </p:sp>
      <p:sp>
        <p:nvSpPr>
          <p:cNvPr id="441" name="Google Shape;441;p14"/>
          <p:cNvSpPr txBox="1"/>
          <p:nvPr/>
        </p:nvSpPr>
        <p:spPr>
          <a:xfrm>
            <a:off x="2424522" y="5276412"/>
            <a:ext cx="858041"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BIM Model/</a:t>
            </a:r>
            <a:endParaRPr/>
          </a:p>
          <a:p>
            <a:pPr indent="0" lvl="0" marL="0" marR="0" rtl="0" algn="l">
              <a:spcBef>
                <a:spcPts val="0"/>
              </a:spcBef>
              <a:spcAft>
                <a:spcPts val="0"/>
              </a:spcAft>
              <a:buNone/>
            </a:pPr>
            <a:r>
              <a:rPr lang="en-US" sz="800">
                <a:solidFill>
                  <a:srgbClr val="000000"/>
                </a:solidFill>
                <a:latin typeface="Arial"/>
                <a:ea typeface="Arial"/>
                <a:cs typeface="Arial"/>
                <a:sym typeface="Arial"/>
              </a:rPr>
              <a:t>Electronic O&amp;Ms Turned Over to Facility Management</a:t>
            </a:r>
            <a:endParaRPr b="0" i="0" sz="800" u="none" cap="none" strike="noStrike">
              <a:solidFill>
                <a:srgbClr val="000000"/>
              </a:solidFill>
              <a:latin typeface="Arial"/>
              <a:ea typeface="Arial"/>
              <a:cs typeface="Arial"/>
              <a:sym typeface="Arial"/>
            </a:endParaRPr>
          </a:p>
        </p:txBody>
      </p:sp>
      <p:sp>
        <p:nvSpPr>
          <p:cNvPr id="442" name="Google Shape;442;p14"/>
          <p:cNvSpPr txBox="1"/>
          <p:nvPr/>
        </p:nvSpPr>
        <p:spPr>
          <a:xfrm>
            <a:off x="885120"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Info Management</a:t>
            </a:r>
            <a:endParaRPr/>
          </a:p>
        </p:txBody>
      </p:sp>
      <p:sp>
        <p:nvSpPr>
          <p:cNvPr id="443" name="Google Shape;443;p14"/>
          <p:cNvSpPr txBox="1"/>
          <p:nvPr/>
        </p:nvSpPr>
        <p:spPr>
          <a:xfrm>
            <a:off x="3338293"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Team Communication</a:t>
            </a:r>
            <a:endParaRPr/>
          </a:p>
        </p:txBody>
      </p:sp>
      <p:sp>
        <p:nvSpPr>
          <p:cNvPr id="444" name="Google Shape;444;p14"/>
          <p:cNvSpPr txBox="1"/>
          <p:nvPr/>
        </p:nvSpPr>
        <p:spPr>
          <a:xfrm>
            <a:off x="5710865" y="2814520"/>
            <a:ext cx="2112275"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Problem Solving</a:t>
            </a:r>
            <a:endParaRPr/>
          </a:p>
        </p:txBody>
      </p:sp>
      <p:sp>
        <p:nvSpPr>
          <p:cNvPr id="445" name="Google Shape;445;p14"/>
          <p:cNvSpPr txBox="1"/>
          <p:nvPr/>
        </p:nvSpPr>
        <p:spPr>
          <a:xfrm>
            <a:off x="3775145" y="5295211"/>
            <a:ext cx="92118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Plus/Delta Retrospectives</a:t>
            </a:r>
            <a:endParaRPr b="0" i="0" sz="800" u="none" cap="none" strike="noStrike">
              <a:solidFill>
                <a:srgbClr val="000000"/>
              </a:solidFill>
              <a:latin typeface="Arial"/>
              <a:ea typeface="Arial"/>
              <a:cs typeface="Arial"/>
              <a:sym typeface="Arial"/>
            </a:endParaRPr>
          </a:p>
        </p:txBody>
      </p:sp>
      <p:sp>
        <p:nvSpPr>
          <p:cNvPr id="446" name="Google Shape;446;p14"/>
          <p:cNvSpPr txBox="1"/>
          <p:nvPr/>
        </p:nvSpPr>
        <p:spPr>
          <a:xfrm>
            <a:off x="4586842" y="5271942"/>
            <a:ext cx="757736" cy="21544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0" i="0" lang="en-US" sz="800" u="none" cap="none" strike="noStrike">
                <a:solidFill>
                  <a:srgbClr val="000000"/>
                </a:solidFill>
                <a:latin typeface="Arial"/>
                <a:ea typeface="Arial"/>
                <a:cs typeface="Arial"/>
                <a:sym typeface="Arial"/>
              </a:rPr>
              <a:t>Onboarding</a:t>
            </a:r>
            <a:endParaRPr/>
          </a:p>
        </p:txBody>
      </p:sp>
      <p:grpSp>
        <p:nvGrpSpPr>
          <p:cNvPr id="447" name="Google Shape;447;p14"/>
          <p:cNvGrpSpPr/>
          <p:nvPr/>
        </p:nvGrpSpPr>
        <p:grpSpPr>
          <a:xfrm>
            <a:off x="3232130" y="6217526"/>
            <a:ext cx="2565583" cy="246221"/>
            <a:chOff x="270640" y="5801287"/>
            <a:chExt cx="2565583" cy="246221"/>
          </a:xfrm>
        </p:grpSpPr>
        <p:sp>
          <p:nvSpPr>
            <p:cNvPr id="448" name="Google Shape;448;p14"/>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449" name="Google Shape;449;p14"/>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450" name="Google Shape;450;p14"/>
            <p:cNvGrpSpPr/>
            <p:nvPr/>
          </p:nvGrpSpPr>
          <p:grpSpPr>
            <a:xfrm>
              <a:off x="1635117" y="5801287"/>
              <a:ext cx="1201106" cy="246221"/>
              <a:chOff x="270640" y="5528874"/>
              <a:chExt cx="1201106" cy="246221"/>
            </a:xfrm>
          </p:grpSpPr>
          <p:sp>
            <p:nvSpPr>
              <p:cNvPr id="451" name="Google Shape;451;p14"/>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452" name="Google Shape;452;p14"/>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sp>
        <p:nvSpPr>
          <p:cNvPr id="453" name="Google Shape;453;p14"/>
          <p:cNvSpPr txBox="1"/>
          <p:nvPr/>
        </p:nvSpPr>
        <p:spPr>
          <a:xfrm>
            <a:off x="5995722" y="5263419"/>
            <a:ext cx="861523"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A3 Thinking</a:t>
            </a:r>
            <a:endParaRPr b="0" i="0" sz="800" u="none" cap="none" strike="noStrike">
              <a:solidFill>
                <a:srgbClr val="000000"/>
              </a:solidFill>
              <a:latin typeface="Arial"/>
              <a:ea typeface="Arial"/>
              <a:cs typeface="Arial"/>
              <a:sym typeface="Arial"/>
            </a:endParaRPr>
          </a:p>
        </p:txBody>
      </p:sp>
      <p:sp>
        <p:nvSpPr>
          <p:cNvPr id="454" name="Google Shape;454;p14"/>
          <p:cNvSpPr txBox="1"/>
          <p:nvPr/>
        </p:nvSpPr>
        <p:spPr>
          <a:xfrm>
            <a:off x="6691290" y="5272440"/>
            <a:ext cx="776717"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Choosing by Advantages</a:t>
            </a:r>
            <a:endParaRPr b="0" i="0" sz="800" u="none" cap="none" strike="noStrike">
              <a:solidFill>
                <a:srgbClr val="000000"/>
              </a:solidFill>
              <a:latin typeface="Arial"/>
              <a:ea typeface="Arial"/>
              <a:cs typeface="Arial"/>
              <a:sym typeface="Arial"/>
            </a:endParaRPr>
          </a:p>
        </p:txBody>
      </p:sp>
      <p:sp>
        <p:nvSpPr>
          <p:cNvPr id="455" name="Google Shape;455;p14"/>
          <p:cNvSpPr txBox="1"/>
          <p:nvPr/>
        </p:nvSpPr>
        <p:spPr>
          <a:xfrm>
            <a:off x="7402870" y="5263740"/>
            <a:ext cx="90649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800">
                <a:solidFill>
                  <a:srgbClr val="000000"/>
                </a:solidFill>
                <a:latin typeface="Arial"/>
                <a:ea typeface="Arial"/>
                <a:cs typeface="Arial"/>
                <a:sym typeface="Arial"/>
              </a:rPr>
              <a:t>Set Based Design</a:t>
            </a:r>
            <a:endParaRPr b="0" i="0" sz="800" u="none" cap="none" strike="noStrike">
              <a:solidFill>
                <a:srgbClr val="000000"/>
              </a:solidFill>
              <a:latin typeface="Arial"/>
              <a:ea typeface="Arial"/>
              <a:cs typeface="Arial"/>
              <a:sym typeface="Arial"/>
            </a:endParaRPr>
          </a:p>
        </p:txBody>
      </p:sp>
      <p:graphicFrame>
        <p:nvGraphicFramePr>
          <p:cNvPr id="456" name="Google Shape;456;p14"/>
          <p:cNvGraphicFramePr/>
          <p:nvPr/>
        </p:nvGraphicFramePr>
        <p:xfrm>
          <a:off x="775218" y="3080908"/>
          <a:ext cx="7396071" cy="2365276"/>
        </p:xfrm>
        <a:graphic>
          <a:graphicData uri="http://schemas.openxmlformats.org/drawingml/2006/chart">
            <c:chart r:id="rId4"/>
          </a:graphicData>
        </a:graphic>
      </p:graphicFrame>
      <p:sp>
        <p:nvSpPr>
          <p:cNvPr id="457" name="Google Shape;457;p14"/>
          <p:cNvSpPr txBox="1"/>
          <p:nvPr/>
        </p:nvSpPr>
        <p:spPr>
          <a:xfrm>
            <a:off x="533400" y="2514505"/>
            <a:ext cx="7971081" cy="2616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rgbClr val="000000"/>
                </a:solidFill>
                <a:latin typeface="Arial"/>
                <a:ea typeface="Arial"/>
                <a:cs typeface="Arial"/>
                <a:sym typeface="Arial"/>
              </a:rPr>
              <a:t>Percentage Using Each Method on Project </a:t>
            </a:r>
            <a:r>
              <a:rPr b="0" i="0" lang="en-US" sz="1100" u="none" cap="none" strike="noStrike">
                <a:solidFill>
                  <a:srgbClr val="000000"/>
                </a:solidFill>
                <a:latin typeface="Arial"/>
                <a:ea typeface="Arial"/>
                <a:cs typeface="Arial"/>
                <a:sym typeface="Arial"/>
              </a:rPr>
              <a:t>(Typical vs. Best Projects)</a:t>
            </a:r>
            <a:endParaRPr/>
          </a:p>
        </p:txBody>
      </p:sp>
    </p:spTree>
  </p:cSld>
  <p:clrMapOvr>
    <a:masterClrMapping/>
  </p:clrMapOvr>
  <p:transition p14:dur="250">
    <p:randomBa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15"/>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63" name="Google Shape;463;p15"/>
          <p:cNvSpPr txBox="1"/>
          <p:nvPr/>
        </p:nvSpPr>
        <p:spPr>
          <a:xfrm>
            <a:off x="2360613" y="2667000"/>
            <a:ext cx="6392862" cy="1362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rgbClr val="595959"/>
                </a:solidFill>
                <a:latin typeface="Arial"/>
                <a:ea typeface="Arial"/>
                <a:cs typeface="Arial"/>
                <a:sym typeface="Arial"/>
              </a:rPr>
              <a:t>Research Findings</a:t>
            </a:r>
            <a:endParaRPr/>
          </a:p>
        </p:txBody>
      </p:sp>
      <p:pic>
        <p:nvPicPr>
          <p:cNvPr id="464" name="Google Shape;464;p15"/>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
        <p:nvSpPr>
          <p:cNvPr id="465" name="Google Shape;465;p15"/>
          <p:cNvSpPr txBox="1"/>
          <p:nvPr/>
        </p:nvSpPr>
        <p:spPr>
          <a:xfrm>
            <a:off x="2353780" y="4120290"/>
            <a:ext cx="6265480" cy="218908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95959"/>
              </a:buClr>
              <a:buSzPts val="1400"/>
              <a:buFont typeface="Arial"/>
              <a:buNone/>
            </a:pPr>
            <a:r>
              <a:rPr lang="en-US" sz="1400" u="sng">
                <a:solidFill>
                  <a:srgbClr val="595959"/>
                </a:solidFill>
                <a:latin typeface="Arial"/>
                <a:ea typeface="Arial"/>
                <a:cs typeface="Arial"/>
                <a:sym typeface="Arial"/>
              </a:rPr>
              <a:t>Note on the Data</a:t>
            </a:r>
            <a:r>
              <a:rPr lang="en-US" sz="1400">
                <a:solidFill>
                  <a:srgbClr val="595959"/>
                </a:solidFill>
                <a:latin typeface="Arial"/>
                <a:ea typeface="Arial"/>
                <a:cs typeface="Arial"/>
                <a:sym typeface="Arial"/>
              </a:rPr>
              <a:t>: </a:t>
            </a:r>
            <a:endParaRPr/>
          </a:p>
          <a:p>
            <a:pPr indent="-285750" lvl="0" marL="285750" marR="0" rtl="0" algn="l">
              <a:spcBef>
                <a:spcPts val="600"/>
              </a:spcBef>
              <a:spcAft>
                <a:spcPts val="0"/>
              </a:spcAft>
              <a:buClr>
                <a:srgbClr val="595959"/>
              </a:buClr>
              <a:buSzPts val="1200"/>
              <a:buFont typeface="Noto Sans Symbols"/>
              <a:buChar char="▪"/>
            </a:pPr>
            <a:r>
              <a:rPr lang="en-US" sz="1200">
                <a:solidFill>
                  <a:srgbClr val="595959"/>
                </a:solidFill>
                <a:latin typeface="Arial"/>
                <a:ea typeface="Arial"/>
                <a:cs typeface="Arial"/>
                <a:sym typeface="Arial"/>
              </a:rPr>
              <a:t>The research findings are shown for the total sample (n=310) unless otherwise indicated.  </a:t>
            </a:r>
            <a:endParaRPr/>
          </a:p>
        </p:txBody>
      </p:sp>
    </p:spTree>
  </p:cSld>
  <p:clrMapOvr>
    <a:masterClrMapping/>
  </p:clrMapOvr>
  <mc:AlternateContent>
    <mc:Choice Requires="p14">
      <p:transition p14:dur="250">
        <p:fade/>
      </p:transition>
    </mc:Choice>
    <mc:Fallback>
      <p:transition>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16"/>
          <p:cNvSpPr txBox="1"/>
          <p:nvPr>
            <p:ph type="title"/>
          </p:nvPr>
        </p:nvSpPr>
        <p:spPr>
          <a:xfrm>
            <a:off x="27064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Typical Project vs. Best Project</a:t>
            </a:r>
            <a:br>
              <a:rPr lang="en-US"/>
            </a:br>
            <a:endParaRPr/>
          </a:p>
        </p:txBody>
      </p:sp>
      <p:sp>
        <p:nvSpPr>
          <p:cNvPr id="471" name="Google Shape;471;p16"/>
          <p:cNvSpPr txBox="1"/>
          <p:nvPr>
            <p:ph idx="1" type="body"/>
          </p:nvPr>
        </p:nvSpPr>
        <p:spPr>
          <a:xfrm>
            <a:off x="2421319" y="2028082"/>
            <a:ext cx="6336826" cy="40508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595959"/>
              </a:buClr>
              <a:buSzPts val="2000"/>
              <a:buFont typeface="Noto Sans Symbols"/>
              <a:buChar char="⮚"/>
            </a:pPr>
            <a:r>
              <a:rPr lang="en-US"/>
              <a:t>Selection of Best Versus Typical Projects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Project Outcomes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Influential Factors on Performance</a:t>
            </a:r>
            <a:endParaRPr/>
          </a:p>
          <a:p>
            <a:pPr indent="-220663" lvl="1" marL="457200" rtl="0" algn="l">
              <a:spcBef>
                <a:spcPts val="1200"/>
              </a:spcBef>
              <a:spcAft>
                <a:spcPts val="0"/>
              </a:spcAft>
              <a:buClr>
                <a:srgbClr val="D8D8D8"/>
              </a:buClr>
              <a:buSzPts val="2000"/>
              <a:buFont typeface="Noto Sans Symbols"/>
              <a:buChar char="▪"/>
            </a:pPr>
            <a:r>
              <a:rPr lang="en-US">
                <a:solidFill>
                  <a:srgbClr val="D8D8D8"/>
                </a:solidFill>
              </a:rPr>
              <a:t>Organizational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Commercial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Process/Operational Factors</a:t>
            </a:r>
            <a:endParaRPr/>
          </a:p>
          <a:p>
            <a:pPr indent="-215900" lvl="0" marL="342900" rtl="0" algn="l">
              <a:spcBef>
                <a:spcPts val="1000"/>
              </a:spcBef>
              <a:spcAft>
                <a:spcPts val="0"/>
              </a:spcAft>
              <a:buClr>
                <a:srgbClr val="595959"/>
              </a:buClr>
              <a:buSzPts val="2000"/>
              <a:buFont typeface="Noto Sans Symbols"/>
              <a:buNone/>
            </a:pPr>
            <a:r>
              <a:t/>
            </a:r>
            <a:endParaRPr/>
          </a:p>
          <a:p>
            <a:pPr indent="0" lvl="0" marL="0" rtl="0" algn="l">
              <a:spcBef>
                <a:spcPts val="700"/>
              </a:spcBef>
              <a:spcAft>
                <a:spcPts val="0"/>
              </a:spcAft>
              <a:buNone/>
            </a:pPr>
            <a:r>
              <a:t/>
            </a:r>
            <a:endParaRPr i="1" sz="1400"/>
          </a:p>
        </p:txBody>
      </p:sp>
      <p:sp>
        <p:nvSpPr>
          <p:cNvPr id="472" name="Google Shape;472;p16"/>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grpSp>
        <p:nvGrpSpPr>
          <p:cNvPr id="477" name="Google Shape;477;p17"/>
          <p:cNvGrpSpPr/>
          <p:nvPr/>
        </p:nvGrpSpPr>
        <p:grpSpPr>
          <a:xfrm>
            <a:off x="0" y="1371600"/>
            <a:ext cx="8991600" cy="5467528"/>
            <a:chOff x="0" y="1371600"/>
            <a:chExt cx="8991600" cy="5467528"/>
          </a:xfrm>
        </p:grpSpPr>
        <p:sp>
          <p:nvSpPr>
            <p:cNvPr id="478" name="Google Shape;478;p17"/>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479" name="Google Shape;479;p17"/>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480" name="Google Shape;480;p17"/>
          <p:cNvSpPr/>
          <p:nvPr/>
        </p:nvSpPr>
        <p:spPr>
          <a:xfrm>
            <a:off x="193830" y="2084825"/>
            <a:ext cx="8628996" cy="422396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481" name="Google Shape;481;p17"/>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482" name="Google Shape;482;p17"/>
          <p:cNvSpPr txBox="1"/>
          <p:nvPr/>
        </p:nvSpPr>
        <p:spPr>
          <a:xfrm>
            <a:off x="270640" y="433410"/>
            <a:ext cx="846296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Top Criteria for Selection of Best Project</a:t>
            </a:r>
            <a:endParaRPr sz="1800">
              <a:solidFill>
                <a:srgbClr val="595959"/>
              </a:solidFill>
              <a:latin typeface="Arial"/>
              <a:ea typeface="Arial"/>
              <a:cs typeface="Arial"/>
              <a:sym typeface="Arial"/>
            </a:endParaRPr>
          </a:p>
        </p:txBody>
      </p:sp>
      <p:sp>
        <p:nvSpPr>
          <p:cNvPr id="483" name="Google Shape;483;p17"/>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B1 Among the categories below, select the two that were most influential in your choice of a best project</a:t>
            </a:r>
            <a:endParaRPr/>
          </a:p>
        </p:txBody>
      </p:sp>
      <p:sp>
        <p:nvSpPr>
          <p:cNvPr id="484" name="Google Shape;484;p17"/>
          <p:cNvSpPr txBox="1"/>
          <p:nvPr/>
        </p:nvSpPr>
        <p:spPr>
          <a:xfrm>
            <a:off x="215461" y="1379622"/>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Client outcomes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design excellence </a:t>
            </a:r>
            <a:r>
              <a:rPr b="0" i="0" lang="en-US" sz="1200">
                <a:solidFill>
                  <a:srgbClr val="000000"/>
                </a:solidFill>
                <a:latin typeface="Arial"/>
                <a:ea typeface="Arial"/>
                <a:cs typeface="Arial"/>
                <a:sym typeface="Arial"/>
              </a:rPr>
              <a:t>are the two top criteria for selection of the </a:t>
            </a:r>
            <a:r>
              <a:rPr b="1" i="0" lang="en-US" sz="1200">
                <a:solidFill>
                  <a:srgbClr val="000000"/>
                </a:solidFill>
                <a:latin typeface="Arial"/>
                <a:ea typeface="Arial"/>
                <a:cs typeface="Arial"/>
                <a:sym typeface="Arial"/>
              </a:rPr>
              <a:t>Best Project</a:t>
            </a:r>
            <a:r>
              <a:rPr b="0" i="0" lang="en-US" sz="1200">
                <a:solidFill>
                  <a:srgbClr val="000000"/>
                </a:solidFill>
                <a:latin typeface="Arial"/>
                <a:ea typeface="Arial"/>
                <a:cs typeface="Arial"/>
                <a:sym typeface="Arial"/>
              </a:rPr>
              <a:t>, much more significant than any other factor including financial factors/profitabiity.</a:t>
            </a:r>
            <a:endParaRPr/>
          </a:p>
        </p:txBody>
      </p:sp>
      <p:sp>
        <p:nvSpPr>
          <p:cNvPr id="485" name="Google Shape;485;p17"/>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486" name="Google Shape;486;p17"/>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487" name="Google Shape;487;p17"/>
          <p:cNvGraphicFramePr/>
          <p:nvPr/>
        </p:nvGraphicFramePr>
        <p:xfrm>
          <a:off x="1077145" y="2466354"/>
          <a:ext cx="6836090" cy="3235346"/>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18"/>
          <p:cNvSpPr txBox="1"/>
          <p:nvPr>
            <p:ph type="title"/>
          </p:nvPr>
        </p:nvSpPr>
        <p:spPr>
          <a:xfrm>
            <a:off x="27064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Typical Project vs. Best Project</a:t>
            </a:r>
            <a:br>
              <a:rPr lang="en-US"/>
            </a:br>
            <a:endParaRPr/>
          </a:p>
        </p:txBody>
      </p:sp>
      <p:sp>
        <p:nvSpPr>
          <p:cNvPr id="493" name="Google Shape;493;p18"/>
          <p:cNvSpPr txBox="1"/>
          <p:nvPr>
            <p:ph idx="1" type="body"/>
          </p:nvPr>
        </p:nvSpPr>
        <p:spPr>
          <a:xfrm>
            <a:off x="2421319" y="2028082"/>
            <a:ext cx="6336826" cy="40508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D8D8D8"/>
              </a:buClr>
              <a:buSzPts val="2000"/>
              <a:buFont typeface="Noto Sans Symbols"/>
              <a:buChar char="⮚"/>
            </a:pPr>
            <a:r>
              <a:rPr lang="en-US">
                <a:solidFill>
                  <a:srgbClr val="D8D8D8"/>
                </a:solidFill>
              </a:rPr>
              <a:t>Selection of Best Versus Typical Projects</a:t>
            </a:r>
            <a:endParaRPr/>
          </a:p>
          <a:p>
            <a:pPr indent="-342900" lvl="0" marL="342900" rtl="0" algn="l">
              <a:spcBef>
                <a:spcPts val="1800"/>
              </a:spcBef>
              <a:spcAft>
                <a:spcPts val="0"/>
              </a:spcAft>
              <a:buClr>
                <a:srgbClr val="595959"/>
              </a:buClr>
              <a:buSzPts val="2000"/>
              <a:buFont typeface="Noto Sans Symbols"/>
              <a:buChar char="⮚"/>
            </a:pPr>
            <a:r>
              <a:rPr lang="en-US"/>
              <a:t>Project Outcomes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Influential Factors on Performance</a:t>
            </a:r>
            <a:endParaRPr/>
          </a:p>
          <a:p>
            <a:pPr indent="-220663" lvl="1" marL="457200" rtl="0" algn="l">
              <a:spcBef>
                <a:spcPts val="1200"/>
              </a:spcBef>
              <a:spcAft>
                <a:spcPts val="0"/>
              </a:spcAft>
              <a:buClr>
                <a:srgbClr val="D8D8D8"/>
              </a:buClr>
              <a:buSzPts val="2000"/>
              <a:buFont typeface="Noto Sans Symbols"/>
              <a:buChar char="▪"/>
            </a:pPr>
            <a:r>
              <a:rPr lang="en-US">
                <a:solidFill>
                  <a:srgbClr val="D8D8D8"/>
                </a:solidFill>
              </a:rPr>
              <a:t>Organizational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Commercial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Process/Operational Factors</a:t>
            </a:r>
            <a:endParaRPr/>
          </a:p>
          <a:p>
            <a:pPr indent="-215900" lvl="0" marL="342900" rtl="0" algn="l">
              <a:spcBef>
                <a:spcPts val="1000"/>
              </a:spcBef>
              <a:spcAft>
                <a:spcPts val="0"/>
              </a:spcAft>
              <a:buClr>
                <a:srgbClr val="595959"/>
              </a:buClr>
              <a:buSzPts val="2000"/>
              <a:buFont typeface="Noto Sans Symbols"/>
              <a:buNone/>
            </a:pPr>
            <a:r>
              <a:t/>
            </a:r>
            <a:endParaRPr/>
          </a:p>
          <a:p>
            <a:pPr indent="0" lvl="0" marL="0" rtl="0" algn="l">
              <a:spcBef>
                <a:spcPts val="700"/>
              </a:spcBef>
              <a:spcAft>
                <a:spcPts val="0"/>
              </a:spcAft>
              <a:buNone/>
            </a:pPr>
            <a:r>
              <a:t/>
            </a:r>
            <a:endParaRPr i="1" sz="1400"/>
          </a:p>
        </p:txBody>
      </p:sp>
      <p:sp>
        <p:nvSpPr>
          <p:cNvPr id="494" name="Google Shape;494;p18"/>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grpSp>
        <p:nvGrpSpPr>
          <p:cNvPr id="499" name="Google Shape;499;p19"/>
          <p:cNvGrpSpPr/>
          <p:nvPr/>
        </p:nvGrpSpPr>
        <p:grpSpPr>
          <a:xfrm>
            <a:off x="0" y="1371600"/>
            <a:ext cx="8991600" cy="5467528"/>
            <a:chOff x="0" y="1371600"/>
            <a:chExt cx="8991600" cy="5467528"/>
          </a:xfrm>
        </p:grpSpPr>
        <p:sp>
          <p:nvSpPr>
            <p:cNvPr id="500" name="Google Shape;500;p19"/>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501" name="Google Shape;501;p19"/>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502" name="Google Shape;502;p19"/>
          <p:cNvSpPr/>
          <p:nvPr/>
        </p:nvSpPr>
        <p:spPr>
          <a:xfrm>
            <a:off x="193830" y="2409198"/>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503" name="Google Shape;503;p19"/>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504" name="Google Shape;504;p19"/>
          <p:cNvSpPr txBox="1"/>
          <p:nvPr/>
        </p:nvSpPr>
        <p:spPr>
          <a:xfrm>
            <a:off x="270640" y="433410"/>
            <a:ext cx="8462963"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Variance of Original Budget Expected and Final Budget</a:t>
            </a:r>
            <a:endParaRPr sz="2400">
              <a:solidFill>
                <a:srgbClr val="595959"/>
              </a:solidFill>
              <a:latin typeface="Arial"/>
              <a:ea typeface="Arial"/>
              <a:cs typeface="Arial"/>
              <a:sym typeface="Arial"/>
            </a:endParaRPr>
          </a:p>
        </p:txBody>
      </p:sp>
      <p:sp>
        <p:nvSpPr>
          <p:cNvPr id="505" name="Google Shape;505;p19"/>
          <p:cNvSpPr/>
          <p:nvPr/>
        </p:nvSpPr>
        <p:spPr>
          <a:xfrm>
            <a:off x="457199" y="6347780"/>
            <a:ext cx="6858001" cy="5078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C1ab Considering a specific project which you would describe as typical and the one that you would describe as best performing, how would you best describe the variance between the final cost of construction and the original allocated budget eexpected at the time that you became involved in the project?</a:t>
            </a:r>
            <a:endParaRPr/>
          </a:p>
        </p:txBody>
      </p:sp>
      <p:sp>
        <p:nvSpPr>
          <p:cNvPr id="506" name="Google Shape;506;p19"/>
          <p:cNvSpPr txBox="1"/>
          <p:nvPr/>
        </p:nvSpPr>
        <p:spPr>
          <a:xfrm>
            <a:off x="1741330" y="2800465"/>
            <a:ext cx="1202573"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200">
                <a:solidFill>
                  <a:srgbClr val="00B050"/>
                </a:solidFill>
                <a:latin typeface="Arial"/>
                <a:ea typeface="Arial"/>
                <a:cs typeface="Arial"/>
                <a:sym typeface="Arial"/>
              </a:rPr>
              <a:t>Under Budget</a:t>
            </a:r>
            <a:endParaRPr/>
          </a:p>
        </p:txBody>
      </p:sp>
      <p:sp>
        <p:nvSpPr>
          <p:cNvPr id="507" name="Google Shape;507;p19"/>
          <p:cNvSpPr txBox="1"/>
          <p:nvPr/>
        </p:nvSpPr>
        <p:spPr>
          <a:xfrm>
            <a:off x="1816770" y="5529920"/>
            <a:ext cx="110799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200">
                <a:solidFill>
                  <a:schemeClr val="accent1"/>
                </a:solidFill>
                <a:latin typeface="Arial"/>
                <a:ea typeface="Arial"/>
                <a:cs typeface="Arial"/>
                <a:sym typeface="Arial"/>
              </a:rPr>
              <a:t>Over Budget</a:t>
            </a:r>
            <a:endParaRPr/>
          </a:p>
        </p:txBody>
      </p:sp>
      <p:sp>
        <p:nvSpPr>
          <p:cNvPr id="508" name="Google Shape;508;p19"/>
          <p:cNvSpPr txBox="1"/>
          <p:nvPr/>
        </p:nvSpPr>
        <p:spPr>
          <a:xfrm>
            <a:off x="232235" y="1393535"/>
            <a:ext cx="8668993"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majority of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(51%) come in on budget, but a high percentage (42%) come in over budget .</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highest percentage of </a:t>
            </a:r>
            <a:r>
              <a:rPr b="1" i="0" lang="en-US" sz="1200">
                <a:solidFill>
                  <a:schemeClr val="dk1"/>
                </a:solidFill>
                <a:latin typeface="Arial"/>
                <a:ea typeface="Arial"/>
                <a:cs typeface="Arial"/>
                <a:sym typeface="Arial"/>
              </a:rPr>
              <a:t>Best Performing Projects </a:t>
            </a:r>
            <a:r>
              <a:rPr b="0" i="0" lang="en-US" sz="1200">
                <a:solidFill>
                  <a:schemeClr val="dk1"/>
                </a:solidFill>
                <a:latin typeface="Arial"/>
                <a:ea typeface="Arial"/>
                <a:cs typeface="Arial"/>
                <a:sym typeface="Arial"/>
              </a:rPr>
              <a:t>(41%) also come in at budget. A relatively high percentage (38%) also come in over budget.</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Nearly three times as many </a:t>
            </a:r>
            <a:r>
              <a:rPr b="1" i="0" lang="en-US" sz="1200">
                <a:solidFill>
                  <a:schemeClr val="dk1"/>
                </a:solidFill>
                <a:latin typeface="Arial"/>
                <a:ea typeface="Arial"/>
                <a:cs typeface="Arial"/>
                <a:sym typeface="Arial"/>
              </a:rPr>
              <a:t>Best Performing Projects </a:t>
            </a:r>
            <a:r>
              <a:rPr b="0" i="0" lang="en-US" sz="1200">
                <a:solidFill>
                  <a:schemeClr val="dk1"/>
                </a:solidFill>
                <a:latin typeface="Arial"/>
                <a:ea typeface="Arial"/>
                <a:cs typeface="Arial"/>
                <a:sym typeface="Arial"/>
              </a:rPr>
              <a:t>(21%) come in under budget than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(8%).</a:t>
            </a:r>
            <a:endParaRPr/>
          </a:p>
        </p:txBody>
      </p:sp>
      <p:sp>
        <p:nvSpPr>
          <p:cNvPr id="509" name="Google Shape;509;p19"/>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510" name="Google Shape;510;p19"/>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511" name="Google Shape;511;p19"/>
          <p:cNvGrpSpPr/>
          <p:nvPr/>
        </p:nvGrpSpPr>
        <p:grpSpPr>
          <a:xfrm>
            <a:off x="3227825" y="5871129"/>
            <a:ext cx="2565583" cy="246221"/>
            <a:chOff x="270640" y="5801287"/>
            <a:chExt cx="2565583" cy="246221"/>
          </a:xfrm>
        </p:grpSpPr>
        <p:sp>
          <p:nvSpPr>
            <p:cNvPr id="512" name="Google Shape;512;p19"/>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13" name="Google Shape;513;p19"/>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514" name="Google Shape;514;p19"/>
            <p:cNvGrpSpPr/>
            <p:nvPr/>
          </p:nvGrpSpPr>
          <p:grpSpPr>
            <a:xfrm>
              <a:off x="1635117" y="5801287"/>
              <a:ext cx="1201106" cy="246221"/>
              <a:chOff x="270640" y="5528874"/>
              <a:chExt cx="1201106" cy="246221"/>
            </a:xfrm>
          </p:grpSpPr>
          <p:sp>
            <p:nvSpPr>
              <p:cNvPr id="515" name="Google Shape;515;p19"/>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16" name="Google Shape;516;p19"/>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517" name="Google Shape;517;p19"/>
          <p:cNvGraphicFramePr/>
          <p:nvPr/>
        </p:nvGraphicFramePr>
        <p:xfrm>
          <a:off x="1741330" y="2791419"/>
          <a:ext cx="5534100" cy="297450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Table of Contents</a:t>
            </a:r>
            <a:br>
              <a:rPr b="1" lang="en-US"/>
            </a:br>
            <a:endParaRPr/>
          </a:p>
        </p:txBody>
      </p:sp>
      <p:sp>
        <p:nvSpPr>
          <p:cNvPr id="252" name="Google Shape;252;p2"/>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3" name="Google Shape;253;p2"/>
          <p:cNvSpPr txBox="1"/>
          <p:nvPr/>
        </p:nvSpPr>
        <p:spPr>
          <a:xfrm>
            <a:off x="2178919" y="1623965"/>
            <a:ext cx="6392862" cy="4454979"/>
          </a:xfrm>
          <a:prstGeom prst="rect">
            <a:avLst/>
          </a:prstGeom>
          <a:noFill/>
          <a:ln>
            <a:noFill/>
          </a:ln>
        </p:spPr>
        <p:txBody>
          <a:bodyPr anchorCtr="0" anchor="t" bIns="45700" lIns="91425" spcFirstLastPara="1" rIns="91425" wrap="square" tIns="45700">
            <a:noAutofit/>
          </a:bodyPr>
          <a:lstStyle/>
          <a:p>
            <a:pPr indent="-173038" lvl="1" marL="457200" marR="0" rtl="0" algn="l">
              <a:lnSpc>
                <a:spcPct val="100000"/>
              </a:lnSpc>
              <a:spcBef>
                <a:spcPts val="0"/>
              </a:spcBef>
              <a:spcAft>
                <a:spcPts val="0"/>
              </a:spcAft>
              <a:buClr>
                <a:srgbClr val="595959"/>
              </a:buClr>
              <a:buSzPts val="1400"/>
              <a:buFont typeface="Noto Sans Symbols"/>
              <a:buChar char="▪"/>
            </a:pPr>
            <a:r>
              <a:rPr b="1" i="0" lang="en-US" sz="1400" u="none" cap="none" strike="noStrike">
                <a:solidFill>
                  <a:srgbClr val="595959"/>
                </a:solidFill>
                <a:latin typeface="Arial"/>
                <a:ea typeface="Arial"/>
                <a:cs typeface="Arial"/>
                <a:sym typeface="Arial"/>
              </a:rPr>
              <a:t>Objectives and Methodology</a:t>
            </a:r>
            <a:endParaRPr/>
          </a:p>
          <a:p>
            <a:pPr indent="-173038" lvl="1" marL="457200" marR="0" rtl="0" algn="l">
              <a:lnSpc>
                <a:spcPct val="100000"/>
              </a:lnSpc>
              <a:spcBef>
                <a:spcPts val="770"/>
              </a:spcBef>
              <a:spcAft>
                <a:spcPts val="0"/>
              </a:spcAft>
              <a:buClr>
                <a:srgbClr val="595959"/>
              </a:buClr>
              <a:buSzPts val="1400"/>
              <a:buFont typeface="Noto Sans Symbols"/>
              <a:buChar char="▪"/>
            </a:pPr>
            <a:r>
              <a:rPr b="1" i="0" lang="en-US" sz="1400" u="none" cap="none" strike="noStrike">
                <a:solidFill>
                  <a:srgbClr val="595959"/>
                </a:solidFill>
                <a:latin typeface="Arial"/>
                <a:ea typeface="Arial"/>
                <a:cs typeface="Arial"/>
                <a:sym typeface="Arial"/>
              </a:rPr>
              <a:t>Executive Summary </a:t>
            </a:r>
            <a:endParaRPr/>
          </a:p>
          <a:p>
            <a:pPr indent="-173038" lvl="1" marL="457200" marR="0" rtl="0" algn="l">
              <a:lnSpc>
                <a:spcPct val="100000"/>
              </a:lnSpc>
              <a:spcBef>
                <a:spcPts val="770"/>
              </a:spcBef>
              <a:spcAft>
                <a:spcPts val="0"/>
              </a:spcAft>
              <a:buClr>
                <a:srgbClr val="595959"/>
              </a:buClr>
              <a:buSzPts val="1400"/>
              <a:buFont typeface="Noto Sans Symbols"/>
              <a:buChar char="▪"/>
            </a:pPr>
            <a:r>
              <a:rPr b="1" i="0" lang="en-US" sz="1400" u="none" cap="none" strike="noStrike">
                <a:solidFill>
                  <a:srgbClr val="595959"/>
                </a:solidFill>
                <a:latin typeface="Arial"/>
                <a:ea typeface="Arial"/>
                <a:cs typeface="Arial"/>
                <a:sym typeface="Arial"/>
              </a:rPr>
              <a:t>Research Findings </a:t>
            </a:r>
            <a:endParaRPr/>
          </a:p>
          <a:p>
            <a:pPr indent="-173038" lvl="1" marL="457200" marR="0" rtl="0" algn="l">
              <a:lnSpc>
                <a:spcPct val="100000"/>
              </a:lnSpc>
              <a:spcBef>
                <a:spcPts val="770"/>
              </a:spcBef>
              <a:spcAft>
                <a:spcPts val="0"/>
              </a:spcAft>
              <a:buClr>
                <a:srgbClr val="595959"/>
              </a:buClr>
              <a:buSzPts val="1400"/>
              <a:buFont typeface="Noto Sans Symbols"/>
              <a:buChar char="▪"/>
            </a:pPr>
            <a:r>
              <a:rPr b="1" i="0" lang="en-US" sz="1400" u="none" cap="none" strike="noStrike">
                <a:solidFill>
                  <a:srgbClr val="595959"/>
                </a:solidFill>
                <a:latin typeface="Arial"/>
                <a:ea typeface="Arial"/>
                <a:cs typeface="Arial"/>
                <a:sym typeface="Arial"/>
              </a:rPr>
              <a:t>Respondent Profile </a:t>
            </a:r>
            <a:endParaRPr/>
          </a:p>
          <a:p>
            <a:pPr indent="0" lvl="0" marL="0" marR="0" rtl="0" algn="l">
              <a:spcBef>
                <a:spcPts val="0"/>
              </a:spcBef>
              <a:spcAft>
                <a:spcPts val="0"/>
              </a:spcAft>
              <a:buNone/>
            </a:pPr>
            <a:r>
              <a:t/>
            </a:r>
            <a:endParaRPr b="1" i="0" sz="3200" u="none" cap="none" strike="noStrike">
              <a:solidFill>
                <a:srgbClr val="595959"/>
              </a:solidFill>
              <a:latin typeface="Arial"/>
              <a:ea typeface="Arial"/>
              <a:cs typeface="Arial"/>
              <a:sym typeface="Arial"/>
            </a:endParaRPr>
          </a:p>
        </p:txBody>
      </p:sp>
      <p:pic>
        <p:nvPicPr>
          <p:cNvPr id="254" name="Google Shape;254;p2"/>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Tree>
  </p:cSld>
  <p:clrMapOvr>
    <a:masterClrMapping/>
  </p:clrMapOvr>
  <p:transition p14:dur="250">
    <p:randomBa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grpSp>
        <p:nvGrpSpPr>
          <p:cNvPr id="523" name="Google Shape;523;p20"/>
          <p:cNvGrpSpPr/>
          <p:nvPr/>
        </p:nvGrpSpPr>
        <p:grpSpPr>
          <a:xfrm>
            <a:off x="0" y="1371600"/>
            <a:ext cx="8991600" cy="5467528"/>
            <a:chOff x="0" y="1371600"/>
            <a:chExt cx="8991600" cy="5467528"/>
          </a:xfrm>
        </p:grpSpPr>
        <p:sp>
          <p:nvSpPr>
            <p:cNvPr id="524" name="Google Shape;524;p20"/>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525" name="Google Shape;525;p20"/>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526" name="Google Shape;526;p20"/>
          <p:cNvSpPr/>
          <p:nvPr/>
        </p:nvSpPr>
        <p:spPr>
          <a:xfrm>
            <a:off x="193830" y="2409198"/>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527" name="Google Shape;527;p20"/>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528" name="Google Shape;528;p20"/>
          <p:cNvSpPr txBox="1"/>
          <p:nvPr/>
        </p:nvSpPr>
        <p:spPr>
          <a:xfrm>
            <a:off x="270640" y="433410"/>
            <a:ext cx="8462963"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Variance of Original Budget Expected and Final Budget</a:t>
            </a:r>
            <a:endParaRPr sz="2400">
              <a:solidFill>
                <a:srgbClr val="595959"/>
              </a:solidFill>
              <a:latin typeface="Arial"/>
              <a:ea typeface="Arial"/>
              <a:cs typeface="Arial"/>
              <a:sym typeface="Arial"/>
            </a:endParaRPr>
          </a:p>
        </p:txBody>
      </p:sp>
      <p:sp>
        <p:nvSpPr>
          <p:cNvPr id="529" name="Google Shape;529;p20"/>
          <p:cNvSpPr/>
          <p:nvPr/>
        </p:nvSpPr>
        <p:spPr>
          <a:xfrm>
            <a:off x="457199" y="6347780"/>
            <a:ext cx="6858001" cy="5078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C1ab Considering a specific project which you would describe as typical and the one that you would describe as best performing, how would you best describe the variance between the final cost of construction and the original allocated budget expected at the time that you became involved in the project?</a:t>
            </a:r>
            <a:endParaRPr/>
          </a:p>
        </p:txBody>
      </p:sp>
      <p:sp>
        <p:nvSpPr>
          <p:cNvPr id="530" name="Google Shape;530;p20"/>
          <p:cNvSpPr txBox="1"/>
          <p:nvPr/>
        </p:nvSpPr>
        <p:spPr>
          <a:xfrm>
            <a:off x="232235" y="1393535"/>
            <a:ext cx="8668993"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majority of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(51%) come in on budget, but a high percentage (42%) come in over budget .</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highest percentage of </a:t>
            </a:r>
            <a:r>
              <a:rPr b="1" i="0" lang="en-US" sz="1200">
                <a:solidFill>
                  <a:schemeClr val="dk1"/>
                </a:solidFill>
                <a:latin typeface="Arial"/>
                <a:ea typeface="Arial"/>
                <a:cs typeface="Arial"/>
                <a:sym typeface="Arial"/>
              </a:rPr>
              <a:t>Best Performing Projects </a:t>
            </a:r>
            <a:r>
              <a:rPr b="0" i="0" lang="en-US" sz="1200">
                <a:solidFill>
                  <a:schemeClr val="dk1"/>
                </a:solidFill>
                <a:latin typeface="Arial"/>
                <a:ea typeface="Arial"/>
                <a:cs typeface="Arial"/>
                <a:sym typeface="Arial"/>
              </a:rPr>
              <a:t>(41%) also come in at budget. A relatively high percentage (38%) also come in over budget.</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Nearly three times as many </a:t>
            </a:r>
            <a:r>
              <a:rPr b="1" i="0" lang="en-US" sz="1200">
                <a:solidFill>
                  <a:schemeClr val="dk1"/>
                </a:solidFill>
                <a:latin typeface="Arial"/>
                <a:ea typeface="Arial"/>
                <a:cs typeface="Arial"/>
                <a:sym typeface="Arial"/>
              </a:rPr>
              <a:t>Best Performing Projects </a:t>
            </a:r>
            <a:r>
              <a:rPr b="0" i="0" lang="en-US" sz="1200">
                <a:solidFill>
                  <a:schemeClr val="dk1"/>
                </a:solidFill>
                <a:latin typeface="Arial"/>
                <a:ea typeface="Arial"/>
                <a:cs typeface="Arial"/>
                <a:sym typeface="Arial"/>
              </a:rPr>
              <a:t>(21%) come in under budget than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(8%).</a:t>
            </a:r>
            <a:endParaRPr/>
          </a:p>
        </p:txBody>
      </p:sp>
      <p:sp>
        <p:nvSpPr>
          <p:cNvPr id="531" name="Google Shape;531;p20"/>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532" name="Google Shape;532;p20"/>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533" name="Google Shape;533;p20"/>
          <p:cNvSpPr/>
          <p:nvPr/>
        </p:nvSpPr>
        <p:spPr>
          <a:xfrm>
            <a:off x="2344510" y="5896366"/>
            <a:ext cx="209125" cy="195747"/>
          </a:xfrm>
          <a:prstGeom prst="rect">
            <a:avLst/>
          </a:prstGeom>
          <a:solidFill>
            <a:srgbClr val="F2F2F2"/>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34" name="Google Shape;534;p20"/>
          <p:cNvSpPr txBox="1"/>
          <p:nvPr/>
        </p:nvSpPr>
        <p:spPr>
          <a:xfrm>
            <a:off x="2609141" y="5871129"/>
            <a:ext cx="162118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Equal to Original  Budget</a:t>
            </a:r>
            <a:endParaRPr/>
          </a:p>
        </p:txBody>
      </p:sp>
      <p:grpSp>
        <p:nvGrpSpPr>
          <p:cNvPr id="535" name="Google Shape;535;p20"/>
          <p:cNvGrpSpPr/>
          <p:nvPr/>
        </p:nvGrpSpPr>
        <p:grpSpPr>
          <a:xfrm>
            <a:off x="4592302" y="5871129"/>
            <a:ext cx="1992989" cy="246221"/>
            <a:chOff x="270640" y="5528874"/>
            <a:chExt cx="1992989" cy="246221"/>
          </a:xfrm>
        </p:grpSpPr>
        <p:sp>
          <p:nvSpPr>
            <p:cNvPr id="536" name="Google Shape;536;p20"/>
            <p:cNvSpPr/>
            <p:nvPr/>
          </p:nvSpPr>
          <p:spPr>
            <a:xfrm>
              <a:off x="270640" y="5567279"/>
              <a:ext cx="209125" cy="195747"/>
            </a:xfrm>
            <a:prstGeom prst="rect">
              <a:avLst/>
            </a:prstGeom>
            <a:solidFill>
              <a:srgbClr val="7F7F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37" name="Google Shape;537;p20"/>
            <p:cNvSpPr txBox="1"/>
            <p:nvPr/>
          </p:nvSpPr>
          <p:spPr>
            <a:xfrm>
              <a:off x="535271" y="5528874"/>
              <a:ext cx="1728358"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Lower than Original Budget</a:t>
              </a:r>
              <a:endParaRPr/>
            </a:p>
          </p:txBody>
        </p:sp>
      </p:grpSp>
      <p:graphicFrame>
        <p:nvGraphicFramePr>
          <p:cNvPr id="538" name="Google Shape;538;p20"/>
          <p:cNvGraphicFramePr/>
          <p:nvPr/>
        </p:nvGraphicFramePr>
        <p:xfrm>
          <a:off x="4592302" y="2715633"/>
          <a:ext cx="3610070" cy="2761994"/>
        </p:xfrm>
        <a:graphic>
          <a:graphicData uri="http://schemas.openxmlformats.org/drawingml/2006/chart">
            <c:chart r:id="rId4"/>
          </a:graphicData>
        </a:graphic>
      </p:graphicFrame>
      <p:graphicFrame>
        <p:nvGraphicFramePr>
          <p:cNvPr id="539" name="Google Shape;539;p20"/>
          <p:cNvGraphicFramePr/>
          <p:nvPr/>
        </p:nvGraphicFramePr>
        <p:xfrm>
          <a:off x="649539" y="2715633"/>
          <a:ext cx="3580787" cy="2753490"/>
        </p:xfrm>
        <a:graphic>
          <a:graphicData uri="http://schemas.openxmlformats.org/drawingml/2006/chart">
            <c:chart r:id="rId5"/>
          </a:graphicData>
        </a:graphic>
      </p:graphicFrame>
      <p:sp>
        <p:nvSpPr>
          <p:cNvPr id="540" name="Google Shape;540;p20"/>
          <p:cNvSpPr txBox="1"/>
          <p:nvPr/>
        </p:nvSpPr>
        <p:spPr>
          <a:xfrm>
            <a:off x="3611875" y="3545038"/>
            <a:ext cx="54164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Arial"/>
                <a:ea typeface="Arial"/>
                <a:cs typeface="Arial"/>
                <a:sym typeface="Arial"/>
              </a:rPr>
              <a:t>59%</a:t>
            </a:r>
            <a:endParaRPr/>
          </a:p>
        </p:txBody>
      </p:sp>
      <p:sp>
        <p:nvSpPr>
          <p:cNvPr id="541" name="Google Shape;541;p20"/>
          <p:cNvSpPr txBox="1"/>
          <p:nvPr/>
        </p:nvSpPr>
        <p:spPr>
          <a:xfrm>
            <a:off x="7640429" y="3545445"/>
            <a:ext cx="54164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Arial"/>
                <a:ea typeface="Arial"/>
                <a:cs typeface="Arial"/>
                <a:sym typeface="Arial"/>
              </a:rPr>
              <a:t>62%</a:t>
            </a:r>
            <a:endParaRPr/>
          </a:p>
        </p:txBody>
      </p:sp>
    </p:spTree>
  </p:cSld>
  <p:clrMapOvr>
    <a:masterClrMapping/>
  </p:clrMapOvr>
  <mc:AlternateContent>
    <mc:Choice Requires="p14">
      <p:transition p14:dur="250">
        <p:fade/>
      </p:transition>
    </mc:Choice>
    <mc:Fallback>
      <p:transition>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5" name="Shape 545"/>
        <p:cNvGrpSpPr/>
        <p:nvPr/>
      </p:nvGrpSpPr>
      <p:grpSpPr>
        <a:xfrm>
          <a:off x="0" y="0"/>
          <a:ext cx="0" cy="0"/>
          <a:chOff x="0" y="0"/>
          <a:chExt cx="0" cy="0"/>
        </a:xfrm>
      </p:grpSpPr>
      <p:grpSp>
        <p:nvGrpSpPr>
          <p:cNvPr id="546" name="Google Shape;546;p21"/>
          <p:cNvGrpSpPr/>
          <p:nvPr/>
        </p:nvGrpSpPr>
        <p:grpSpPr>
          <a:xfrm>
            <a:off x="0" y="1371600"/>
            <a:ext cx="8991600" cy="5467528"/>
            <a:chOff x="0" y="1371600"/>
            <a:chExt cx="8991600" cy="5467528"/>
          </a:xfrm>
        </p:grpSpPr>
        <p:sp>
          <p:nvSpPr>
            <p:cNvPr id="547" name="Google Shape;547;p21"/>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548" name="Google Shape;548;p21"/>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549" name="Google Shape;549;p21"/>
          <p:cNvSpPr/>
          <p:nvPr/>
        </p:nvSpPr>
        <p:spPr>
          <a:xfrm>
            <a:off x="193830" y="2409198"/>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550" name="Google Shape;550;p21"/>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551" name="Google Shape;551;p21"/>
          <p:cNvSpPr txBox="1"/>
          <p:nvPr/>
        </p:nvSpPr>
        <p:spPr>
          <a:xfrm>
            <a:off x="271778" y="433410"/>
            <a:ext cx="8462963"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Amount of Variance of Final Cost vs. Expected Budget on Under-Budget Projects</a:t>
            </a:r>
            <a:endParaRPr sz="2000">
              <a:solidFill>
                <a:srgbClr val="595959"/>
              </a:solidFill>
              <a:latin typeface="Arial"/>
              <a:ea typeface="Arial"/>
              <a:cs typeface="Arial"/>
              <a:sym typeface="Arial"/>
            </a:endParaRPr>
          </a:p>
        </p:txBody>
      </p:sp>
      <p:sp>
        <p:nvSpPr>
          <p:cNvPr id="552" name="Google Shape;552;p21"/>
          <p:cNvSpPr/>
          <p:nvPr/>
        </p:nvSpPr>
        <p:spPr>
          <a:xfrm>
            <a:off x="446525" y="6347780"/>
            <a:ext cx="6621800"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C1cd. How much lower were the final projects costs from the original allocated budget?.</a:t>
            </a:r>
            <a:endParaRPr/>
          </a:p>
        </p:txBody>
      </p:sp>
      <p:sp>
        <p:nvSpPr>
          <p:cNvPr id="553" name="Google Shape;553;p21"/>
          <p:cNvSpPr txBox="1"/>
          <p:nvPr/>
        </p:nvSpPr>
        <p:spPr>
          <a:xfrm>
            <a:off x="232235" y="1393535"/>
            <a:ext cx="8273929"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One parameter for selection of best and typical projects is that they could not have a budget variance of more than 6%, so the degree of variance on expected budgets was only asked of about projects under budget</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29% of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are under budget by 7% or more, compared with 8% of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Low n (24) for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 analyze with caution</a:t>
            </a:r>
            <a:endParaRPr b="0" i="1" sz="1200">
              <a:solidFill>
                <a:schemeClr val="dk1"/>
              </a:solidFill>
              <a:latin typeface="Arial"/>
              <a:ea typeface="Arial"/>
              <a:cs typeface="Arial"/>
              <a:sym typeface="Arial"/>
            </a:endParaRPr>
          </a:p>
        </p:txBody>
      </p:sp>
      <p:sp>
        <p:nvSpPr>
          <p:cNvPr id="554" name="Google Shape;554;p21"/>
          <p:cNvSpPr txBox="1"/>
          <p:nvPr/>
        </p:nvSpPr>
        <p:spPr>
          <a:xfrm>
            <a:off x="7479805" y="5855740"/>
            <a:ext cx="1355150" cy="43088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Best (n=65)</a:t>
            </a:r>
            <a:br>
              <a:rPr lang="en-US" sz="1100">
                <a:solidFill>
                  <a:srgbClr val="000000"/>
                </a:solidFill>
                <a:latin typeface="Arial"/>
                <a:ea typeface="Arial"/>
                <a:cs typeface="Arial"/>
                <a:sym typeface="Arial"/>
              </a:rPr>
            </a:br>
            <a:r>
              <a:rPr lang="en-US" sz="1100">
                <a:solidFill>
                  <a:srgbClr val="000000"/>
                </a:solidFill>
                <a:latin typeface="Arial"/>
                <a:ea typeface="Arial"/>
                <a:cs typeface="Arial"/>
                <a:sym typeface="Arial"/>
              </a:rPr>
              <a:t>Typical (n=24)</a:t>
            </a:r>
            <a:endParaRPr/>
          </a:p>
        </p:txBody>
      </p:sp>
      <p:sp>
        <p:nvSpPr>
          <p:cNvPr id="555" name="Google Shape;555;p21"/>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556" name="Google Shape;556;p21"/>
          <p:cNvGraphicFramePr/>
          <p:nvPr/>
        </p:nvGraphicFramePr>
        <p:xfrm>
          <a:off x="885120" y="2737710"/>
          <a:ext cx="6430080" cy="337964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grpSp>
        <p:nvGrpSpPr>
          <p:cNvPr id="562" name="Google Shape;562;p22"/>
          <p:cNvGrpSpPr/>
          <p:nvPr/>
        </p:nvGrpSpPr>
        <p:grpSpPr>
          <a:xfrm>
            <a:off x="-3025" y="1355129"/>
            <a:ext cx="8991600" cy="5573215"/>
            <a:chOff x="0" y="1371600"/>
            <a:chExt cx="8991600" cy="5467528"/>
          </a:xfrm>
        </p:grpSpPr>
        <p:sp>
          <p:nvSpPr>
            <p:cNvPr id="563" name="Google Shape;563;p22"/>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564" name="Google Shape;564;p22"/>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565" name="Google Shape;565;p22"/>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566" name="Google Shape;566;p22"/>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567" name="Google Shape;567;p22"/>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Variance of Final Schedule and Original Schedule Expected at Start</a:t>
            </a:r>
            <a:endParaRPr sz="2400">
              <a:solidFill>
                <a:srgbClr val="595959"/>
              </a:solidFill>
              <a:latin typeface="Arial"/>
              <a:ea typeface="Arial"/>
              <a:cs typeface="Arial"/>
              <a:sym typeface="Arial"/>
            </a:endParaRPr>
          </a:p>
        </p:txBody>
      </p:sp>
      <p:sp>
        <p:nvSpPr>
          <p:cNvPr id="568" name="Google Shape;568;p22"/>
          <p:cNvSpPr/>
          <p:nvPr/>
        </p:nvSpPr>
        <p:spPr>
          <a:xfrm>
            <a:off x="357673" y="6533225"/>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C2ab. Considering these same specific projects, how did the final schedule compare to the original schedule expected at the time that you became involved in the project? (Note – any variance of one full day or more should be noted.).</a:t>
            </a:r>
            <a:endParaRPr/>
          </a:p>
        </p:txBody>
      </p:sp>
      <p:sp>
        <p:nvSpPr>
          <p:cNvPr id="569" name="Google Shape;569;p22"/>
          <p:cNvSpPr txBox="1"/>
          <p:nvPr/>
        </p:nvSpPr>
        <p:spPr>
          <a:xfrm>
            <a:off x="908343" y="2906141"/>
            <a:ext cx="1571264"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200">
                <a:solidFill>
                  <a:srgbClr val="00B050"/>
                </a:solidFill>
                <a:latin typeface="Arial"/>
                <a:ea typeface="Arial"/>
                <a:cs typeface="Arial"/>
                <a:sym typeface="Arial"/>
              </a:rPr>
              <a:t>Ahead of Schedule</a:t>
            </a:r>
            <a:endParaRPr/>
          </a:p>
        </p:txBody>
      </p:sp>
      <p:sp>
        <p:nvSpPr>
          <p:cNvPr id="570" name="Google Shape;570;p22"/>
          <p:cNvSpPr txBox="1"/>
          <p:nvPr/>
        </p:nvSpPr>
        <p:spPr>
          <a:xfrm>
            <a:off x="843662" y="5660427"/>
            <a:ext cx="1435008"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200">
                <a:solidFill>
                  <a:schemeClr val="accent1"/>
                </a:solidFill>
                <a:latin typeface="Arial"/>
                <a:ea typeface="Arial"/>
                <a:cs typeface="Arial"/>
                <a:sym typeface="Arial"/>
              </a:rPr>
              <a:t>Behind Schedule</a:t>
            </a:r>
            <a:endParaRPr/>
          </a:p>
        </p:txBody>
      </p:sp>
      <p:sp>
        <p:nvSpPr>
          <p:cNvPr id="571" name="Google Shape;571;p22"/>
          <p:cNvSpPr txBox="1"/>
          <p:nvPr/>
        </p:nvSpPr>
        <p:spPr>
          <a:xfrm>
            <a:off x="132708" y="157659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and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tend to come in on schedule.</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More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come in ahead of schedule than </a:t>
            </a:r>
            <a:r>
              <a:rPr b="1" i="0" lang="en-US" sz="1200">
                <a:solidFill>
                  <a:schemeClr val="dk1"/>
                </a:solidFill>
                <a:latin typeface="Arial"/>
                <a:ea typeface="Arial"/>
                <a:cs typeface="Arial"/>
                <a:sym typeface="Arial"/>
              </a:rPr>
              <a:t>Typical, </a:t>
            </a:r>
            <a:r>
              <a:rPr b="0" i="0" lang="en-US" sz="1200">
                <a:solidFill>
                  <a:schemeClr val="dk1"/>
                </a:solidFill>
                <a:latin typeface="Arial"/>
                <a:ea typeface="Arial"/>
                <a:cs typeface="Arial"/>
                <a:sym typeface="Arial"/>
              </a:rPr>
              <a:t>and more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come in behind schedule than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a:t>
            </a:r>
            <a:endParaRPr/>
          </a:p>
        </p:txBody>
      </p:sp>
      <p:sp>
        <p:nvSpPr>
          <p:cNvPr id="572" name="Google Shape;572;p22"/>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573" name="Google Shape;573;p22"/>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574" name="Google Shape;574;p22"/>
          <p:cNvGrpSpPr/>
          <p:nvPr/>
        </p:nvGrpSpPr>
        <p:grpSpPr>
          <a:xfrm>
            <a:off x="3128298" y="6054185"/>
            <a:ext cx="2565583" cy="246221"/>
            <a:chOff x="270640" y="5801287"/>
            <a:chExt cx="2565583" cy="246221"/>
          </a:xfrm>
        </p:grpSpPr>
        <p:sp>
          <p:nvSpPr>
            <p:cNvPr id="575" name="Google Shape;575;p22"/>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76" name="Google Shape;576;p22"/>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577" name="Google Shape;577;p22"/>
            <p:cNvGrpSpPr/>
            <p:nvPr/>
          </p:nvGrpSpPr>
          <p:grpSpPr>
            <a:xfrm>
              <a:off x="1635117" y="5801287"/>
              <a:ext cx="1201106" cy="246221"/>
              <a:chOff x="270640" y="5528874"/>
              <a:chExt cx="1201106" cy="246221"/>
            </a:xfrm>
          </p:grpSpPr>
          <p:sp>
            <p:nvSpPr>
              <p:cNvPr id="578" name="Google Shape;578;p22"/>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579" name="Google Shape;579;p22"/>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580" name="Google Shape;580;p22"/>
          <p:cNvGraphicFramePr/>
          <p:nvPr/>
        </p:nvGraphicFramePr>
        <p:xfrm>
          <a:off x="920472" y="2931928"/>
          <a:ext cx="6201945" cy="274320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5" name="Shape 585"/>
        <p:cNvGrpSpPr/>
        <p:nvPr/>
      </p:nvGrpSpPr>
      <p:grpSpPr>
        <a:xfrm>
          <a:off x="0" y="0"/>
          <a:ext cx="0" cy="0"/>
          <a:chOff x="0" y="0"/>
          <a:chExt cx="0" cy="0"/>
        </a:xfrm>
      </p:grpSpPr>
      <p:grpSp>
        <p:nvGrpSpPr>
          <p:cNvPr id="586" name="Google Shape;586;p23"/>
          <p:cNvGrpSpPr/>
          <p:nvPr/>
        </p:nvGrpSpPr>
        <p:grpSpPr>
          <a:xfrm>
            <a:off x="-3025" y="1355129"/>
            <a:ext cx="8991600" cy="5573215"/>
            <a:chOff x="0" y="1371600"/>
            <a:chExt cx="8991600" cy="5467528"/>
          </a:xfrm>
        </p:grpSpPr>
        <p:sp>
          <p:nvSpPr>
            <p:cNvPr id="587" name="Google Shape;587;p23"/>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588" name="Google Shape;588;p23"/>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589" name="Google Shape;589;p23"/>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590" name="Google Shape;590;p23"/>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591" name="Google Shape;591;p23"/>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Variance of Final Schedule and Original Schedule Expected at Start</a:t>
            </a:r>
            <a:endParaRPr sz="2400">
              <a:solidFill>
                <a:srgbClr val="595959"/>
              </a:solidFill>
              <a:latin typeface="Arial"/>
              <a:ea typeface="Arial"/>
              <a:cs typeface="Arial"/>
              <a:sym typeface="Arial"/>
            </a:endParaRPr>
          </a:p>
        </p:txBody>
      </p:sp>
      <p:sp>
        <p:nvSpPr>
          <p:cNvPr id="592" name="Google Shape;592;p23"/>
          <p:cNvSpPr/>
          <p:nvPr/>
        </p:nvSpPr>
        <p:spPr>
          <a:xfrm>
            <a:off x="357673" y="6533225"/>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C2ab. Considering these same specific projects, how did the final schedule compare to the original schedule expected at the time that you became involved in the project? (Note – any variance of one full day or more should be noted.).</a:t>
            </a:r>
            <a:endParaRPr/>
          </a:p>
        </p:txBody>
      </p:sp>
      <p:sp>
        <p:nvSpPr>
          <p:cNvPr id="593" name="Google Shape;593;p23"/>
          <p:cNvSpPr txBox="1"/>
          <p:nvPr/>
        </p:nvSpPr>
        <p:spPr>
          <a:xfrm>
            <a:off x="132708" y="157659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and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tend to come in on schedule.</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More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come in ahead of schedule than </a:t>
            </a:r>
            <a:r>
              <a:rPr b="1" i="0" lang="en-US" sz="1200">
                <a:solidFill>
                  <a:schemeClr val="dk1"/>
                </a:solidFill>
                <a:latin typeface="Arial"/>
                <a:ea typeface="Arial"/>
                <a:cs typeface="Arial"/>
                <a:sym typeface="Arial"/>
              </a:rPr>
              <a:t>Typical, </a:t>
            </a:r>
            <a:r>
              <a:rPr b="0" i="0" lang="en-US" sz="1200">
                <a:solidFill>
                  <a:schemeClr val="dk1"/>
                </a:solidFill>
                <a:latin typeface="Arial"/>
                <a:ea typeface="Arial"/>
                <a:cs typeface="Arial"/>
                <a:sym typeface="Arial"/>
              </a:rPr>
              <a:t>and more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come in behind schedule than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a:t>
            </a:r>
            <a:endParaRPr/>
          </a:p>
        </p:txBody>
      </p:sp>
      <p:sp>
        <p:nvSpPr>
          <p:cNvPr id="594" name="Google Shape;594;p23"/>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595" name="Google Shape;595;p23"/>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596" name="Google Shape;596;p23"/>
          <p:cNvGraphicFramePr/>
          <p:nvPr/>
        </p:nvGraphicFramePr>
        <p:xfrm>
          <a:off x="4503289" y="3020257"/>
          <a:ext cx="3652034" cy="2533650"/>
        </p:xfrm>
        <a:graphic>
          <a:graphicData uri="http://schemas.openxmlformats.org/drawingml/2006/chart">
            <c:chart r:id="rId4"/>
          </a:graphicData>
        </a:graphic>
      </p:graphicFrame>
      <p:graphicFrame>
        <p:nvGraphicFramePr>
          <p:cNvPr id="597" name="Google Shape;597;p23"/>
          <p:cNvGraphicFramePr/>
          <p:nvPr/>
        </p:nvGraphicFramePr>
        <p:xfrm>
          <a:off x="270640" y="3006545"/>
          <a:ext cx="3734027" cy="2473091"/>
        </p:xfrm>
        <a:graphic>
          <a:graphicData uri="http://schemas.openxmlformats.org/drawingml/2006/chart">
            <c:chart r:id="rId5"/>
          </a:graphicData>
        </a:graphic>
      </p:graphicFrame>
      <p:sp>
        <p:nvSpPr>
          <p:cNvPr id="598" name="Google Shape;598;p23"/>
          <p:cNvSpPr/>
          <p:nvPr/>
        </p:nvSpPr>
        <p:spPr>
          <a:xfrm>
            <a:off x="2344510" y="5896366"/>
            <a:ext cx="209125" cy="195747"/>
          </a:xfrm>
          <a:prstGeom prst="rect">
            <a:avLst/>
          </a:prstGeom>
          <a:solidFill>
            <a:srgbClr val="F2F2F2"/>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599" name="Google Shape;599;p23"/>
          <p:cNvSpPr txBox="1"/>
          <p:nvPr/>
        </p:nvSpPr>
        <p:spPr>
          <a:xfrm>
            <a:off x="2609141" y="5871129"/>
            <a:ext cx="162118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Equal to Original  Budget</a:t>
            </a:r>
            <a:endParaRPr/>
          </a:p>
        </p:txBody>
      </p:sp>
      <p:grpSp>
        <p:nvGrpSpPr>
          <p:cNvPr id="600" name="Google Shape;600;p23"/>
          <p:cNvGrpSpPr/>
          <p:nvPr/>
        </p:nvGrpSpPr>
        <p:grpSpPr>
          <a:xfrm>
            <a:off x="4592302" y="5871129"/>
            <a:ext cx="1992989" cy="246221"/>
            <a:chOff x="270640" y="5528874"/>
            <a:chExt cx="1992989" cy="246221"/>
          </a:xfrm>
        </p:grpSpPr>
        <p:sp>
          <p:nvSpPr>
            <p:cNvPr id="601" name="Google Shape;601;p23"/>
            <p:cNvSpPr/>
            <p:nvPr/>
          </p:nvSpPr>
          <p:spPr>
            <a:xfrm>
              <a:off x="270640" y="5567279"/>
              <a:ext cx="209125" cy="195747"/>
            </a:xfrm>
            <a:prstGeom prst="rect">
              <a:avLst/>
            </a:prstGeom>
            <a:solidFill>
              <a:srgbClr val="7F7F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602" name="Google Shape;602;p23"/>
            <p:cNvSpPr txBox="1"/>
            <p:nvPr/>
          </p:nvSpPr>
          <p:spPr>
            <a:xfrm>
              <a:off x="535271" y="5528874"/>
              <a:ext cx="1728358"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Lower than Original Budget</a:t>
              </a:r>
              <a:endParaRPr/>
            </a:p>
          </p:txBody>
        </p:sp>
      </p:grpSp>
      <p:sp>
        <p:nvSpPr>
          <p:cNvPr id="603" name="Google Shape;603;p23"/>
          <p:cNvSpPr txBox="1"/>
          <p:nvPr/>
        </p:nvSpPr>
        <p:spPr>
          <a:xfrm>
            <a:off x="7870859" y="3812513"/>
            <a:ext cx="54164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Arial"/>
                <a:ea typeface="Arial"/>
                <a:cs typeface="Arial"/>
                <a:sym typeface="Arial"/>
              </a:rPr>
              <a:t>74%</a:t>
            </a:r>
            <a:endParaRPr/>
          </a:p>
        </p:txBody>
      </p:sp>
      <p:sp>
        <p:nvSpPr>
          <p:cNvPr id="604" name="Google Shape;604;p23"/>
          <p:cNvSpPr txBox="1"/>
          <p:nvPr/>
        </p:nvSpPr>
        <p:spPr>
          <a:xfrm>
            <a:off x="3684714" y="3774108"/>
            <a:ext cx="54164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400">
                <a:solidFill>
                  <a:schemeClr val="dk1"/>
                </a:solidFill>
                <a:latin typeface="Arial"/>
                <a:ea typeface="Arial"/>
                <a:cs typeface="Arial"/>
                <a:sym typeface="Arial"/>
              </a:rPr>
              <a:t>65%</a:t>
            </a:r>
            <a:endParaRPr/>
          </a:p>
        </p:txBody>
      </p:sp>
    </p:spTree>
  </p:cSld>
  <p:clrMapOvr>
    <a:masterClrMapping/>
  </p:clrMapOvr>
  <mc:AlternateContent>
    <mc:Choice Requires="p14">
      <p:transition p14:dur="250">
        <p:fade/>
      </p:transition>
    </mc:Choice>
    <mc:Fallback>
      <p:transition>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8" name="Shape 608"/>
        <p:cNvGrpSpPr/>
        <p:nvPr/>
      </p:nvGrpSpPr>
      <p:grpSpPr>
        <a:xfrm>
          <a:off x="0" y="0"/>
          <a:ext cx="0" cy="0"/>
          <a:chOff x="0" y="0"/>
          <a:chExt cx="0" cy="0"/>
        </a:xfrm>
      </p:grpSpPr>
      <p:grpSp>
        <p:nvGrpSpPr>
          <p:cNvPr id="609" name="Google Shape;609;p24"/>
          <p:cNvGrpSpPr/>
          <p:nvPr/>
        </p:nvGrpSpPr>
        <p:grpSpPr>
          <a:xfrm>
            <a:off x="0" y="1371600"/>
            <a:ext cx="8991600" cy="5467528"/>
            <a:chOff x="0" y="1371600"/>
            <a:chExt cx="8991600" cy="5467528"/>
          </a:xfrm>
        </p:grpSpPr>
        <p:sp>
          <p:nvSpPr>
            <p:cNvPr id="610" name="Google Shape;610;p24"/>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611" name="Google Shape;611;p24"/>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612" name="Google Shape;612;p24"/>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613" name="Google Shape;613;p24"/>
          <p:cNvSpPr/>
          <p:nvPr/>
        </p:nvSpPr>
        <p:spPr>
          <a:xfrm>
            <a:off x="193830" y="2409198"/>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614" name="Google Shape;614;p24"/>
          <p:cNvSpPr txBox="1"/>
          <p:nvPr/>
        </p:nvSpPr>
        <p:spPr>
          <a:xfrm>
            <a:off x="270640" y="433410"/>
            <a:ext cx="871222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Amount of Variance on Projects Finishing Ahead of Schedule</a:t>
            </a:r>
            <a:endParaRPr sz="2000">
              <a:solidFill>
                <a:srgbClr val="595959"/>
              </a:solidFill>
              <a:latin typeface="Arial"/>
              <a:ea typeface="Arial"/>
              <a:cs typeface="Arial"/>
              <a:sym typeface="Arial"/>
            </a:endParaRPr>
          </a:p>
        </p:txBody>
      </p:sp>
      <p:sp>
        <p:nvSpPr>
          <p:cNvPr id="615" name="Google Shape;615;p24"/>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C2cd. How much shorter was the final schedule from the original schedule?.</a:t>
            </a:r>
            <a:endParaRPr/>
          </a:p>
        </p:txBody>
      </p:sp>
      <p:sp>
        <p:nvSpPr>
          <p:cNvPr id="616" name="Google Shape;616;p24"/>
          <p:cNvSpPr txBox="1"/>
          <p:nvPr/>
        </p:nvSpPr>
        <p:spPr>
          <a:xfrm>
            <a:off x="232235" y="1393535"/>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There is no clear difference in the variance between </a:t>
            </a:r>
            <a:r>
              <a:rPr b="1" i="0" lang="en-US" sz="1200">
                <a:solidFill>
                  <a:schemeClr val="dk1"/>
                </a:solidFill>
                <a:latin typeface="Arial"/>
                <a:ea typeface="Arial"/>
                <a:cs typeface="Arial"/>
                <a:sym typeface="Arial"/>
              </a:rPr>
              <a:t>Best</a:t>
            </a:r>
            <a:r>
              <a:rPr b="0" i="0" lang="en-US" sz="1200">
                <a:solidFill>
                  <a:schemeClr val="dk1"/>
                </a:solidFill>
                <a:latin typeface="Arial"/>
                <a:ea typeface="Arial"/>
                <a:cs typeface="Arial"/>
                <a:sym typeface="Arial"/>
              </a:rPr>
              <a:t> and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in terms of variance from project schedule</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Low n (9) for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 analyze with caution</a:t>
            </a:r>
            <a:endParaRPr/>
          </a:p>
        </p:txBody>
      </p:sp>
      <p:sp>
        <p:nvSpPr>
          <p:cNvPr id="617" name="Google Shape;617;p24"/>
          <p:cNvSpPr txBox="1"/>
          <p:nvPr/>
        </p:nvSpPr>
        <p:spPr>
          <a:xfrm>
            <a:off x="7479805" y="5855740"/>
            <a:ext cx="1355150" cy="43088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Best (n=56)</a:t>
            </a:r>
            <a:br>
              <a:rPr lang="en-US" sz="1100">
                <a:solidFill>
                  <a:srgbClr val="000000"/>
                </a:solidFill>
                <a:latin typeface="Arial"/>
                <a:ea typeface="Arial"/>
                <a:cs typeface="Arial"/>
                <a:sym typeface="Arial"/>
              </a:rPr>
            </a:br>
            <a:r>
              <a:rPr lang="en-US" sz="1100">
                <a:solidFill>
                  <a:srgbClr val="000000"/>
                </a:solidFill>
                <a:latin typeface="Arial"/>
                <a:ea typeface="Arial"/>
                <a:cs typeface="Arial"/>
                <a:sym typeface="Arial"/>
              </a:rPr>
              <a:t>Typical (n=9)</a:t>
            </a:r>
            <a:endParaRPr/>
          </a:p>
        </p:txBody>
      </p:sp>
      <p:sp>
        <p:nvSpPr>
          <p:cNvPr id="618" name="Google Shape;618;p24"/>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619" name="Google Shape;619;p24"/>
          <p:cNvGraphicFramePr/>
          <p:nvPr/>
        </p:nvGraphicFramePr>
        <p:xfrm>
          <a:off x="1399031" y="2841772"/>
          <a:ext cx="6080773" cy="3013968"/>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4" name="Shape 624"/>
        <p:cNvGrpSpPr/>
        <p:nvPr/>
      </p:nvGrpSpPr>
      <p:grpSpPr>
        <a:xfrm>
          <a:off x="0" y="0"/>
          <a:ext cx="0" cy="0"/>
          <a:chOff x="0" y="0"/>
          <a:chExt cx="0" cy="0"/>
        </a:xfrm>
      </p:grpSpPr>
      <p:grpSp>
        <p:nvGrpSpPr>
          <p:cNvPr id="625" name="Google Shape;625;p25"/>
          <p:cNvGrpSpPr/>
          <p:nvPr/>
        </p:nvGrpSpPr>
        <p:grpSpPr>
          <a:xfrm>
            <a:off x="-3025" y="1355129"/>
            <a:ext cx="8991600" cy="5573215"/>
            <a:chOff x="0" y="1371600"/>
            <a:chExt cx="8991600" cy="5467528"/>
          </a:xfrm>
        </p:grpSpPr>
        <p:sp>
          <p:nvSpPr>
            <p:cNvPr id="626" name="Google Shape;626;p25"/>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627" name="Google Shape;627;p25"/>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628" name="Google Shape;628;p25"/>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629" name="Google Shape;629;p25"/>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630" name="Google Shape;630;p25"/>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Profit Margins Based on Gross Revenue </a:t>
            </a:r>
            <a:endParaRPr sz="2400">
              <a:solidFill>
                <a:srgbClr val="595959"/>
              </a:solidFill>
              <a:latin typeface="Arial"/>
              <a:ea typeface="Arial"/>
              <a:cs typeface="Arial"/>
              <a:sym typeface="Arial"/>
            </a:endParaRPr>
          </a:p>
        </p:txBody>
      </p:sp>
      <p:sp>
        <p:nvSpPr>
          <p:cNvPr id="631" name="Google Shape;631;p25"/>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C3. considering the specific projects, how profitable were they for your company based on gross revenue?</a:t>
            </a:r>
            <a:endParaRPr/>
          </a:p>
        </p:txBody>
      </p:sp>
      <p:sp>
        <p:nvSpPr>
          <p:cNvPr id="632" name="Google Shape;632;p25"/>
          <p:cNvSpPr txBox="1"/>
          <p:nvPr/>
        </p:nvSpPr>
        <p:spPr>
          <a:xfrm>
            <a:off x="132708" y="157659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26% of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have profit margins of 20% or more, double the percentage of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37% of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have profit margins of 9% or less.</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Average profit margin for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is 16%, and average profit margin for </a:t>
            </a:r>
            <a:r>
              <a:rPr b="1" i="0" lang="en-US" sz="1200">
                <a:solidFill>
                  <a:schemeClr val="dk1"/>
                </a:solidFill>
                <a:latin typeface="Arial"/>
                <a:ea typeface="Arial"/>
                <a:cs typeface="Arial"/>
                <a:sym typeface="Arial"/>
              </a:rPr>
              <a:t>Typical Projects </a:t>
            </a:r>
            <a:r>
              <a:rPr b="0" i="0" lang="en-US" sz="1200">
                <a:solidFill>
                  <a:schemeClr val="dk1"/>
                </a:solidFill>
                <a:latin typeface="Arial"/>
                <a:ea typeface="Arial"/>
                <a:cs typeface="Arial"/>
                <a:sym typeface="Arial"/>
              </a:rPr>
              <a:t>is 12%</a:t>
            </a:r>
            <a:endParaRPr/>
          </a:p>
        </p:txBody>
      </p:sp>
      <p:sp>
        <p:nvSpPr>
          <p:cNvPr id="633" name="Google Shape;633;p25"/>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634" name="Google Shape;634;p25"/>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635" name="Google Shape;635;p25"/>
          <p:cNvGrpSpPr/>
          <p:nvPr/>
        </p:nvGrpSpPr>
        <p:grpSpPr>
          <a:xfrm>
            <a:off x="3128298" y="6054185"/>
            <a:ext cx="2565583" cy="246221"/>
            <a:chOff x="270640" y="5801287"/>
            <a:chExt cx="2565583" cy="246221"/>
          </a:xfrm>
        </p:grpSpPr>
        <p:sp>
          <p:nvSpPr>
            <p:cNvPr id="636" name="Google Shape;636;p25"/>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37" name="Google Shape;637;p25"/>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638" name="Google Shape;638;p25"/>
            <p:cNvGrpSpPr/>
            <p:nvPr/>
          </p:nvGrpSpPr>
          <p:grpSpPr>
            <a:xfrm>
              <a:off x="1635117" y="5801287"/>
              <a:ext cx="1201106" cy="246221"/>
              <a:chOff x="270640" y="5528874"/>
              <a:chExt cx="1201106" cy="246221"/>
            </a:xfrm>
          </p:grpSpPr>
          <p:sp>
            <p:nvSpPr>
              <p:cNvPr id="639" name="Google Shape;639;p25"/>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40" name="Google Shape;640;p25"/>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641" name="Google Shape;641;p25"/>
          <p:cNvGraphicFramePr/>
          <p:nvPr/>
        </p:nvGraphicFramePr>
        <p:xfrm>
          <a:off x="1116334" y="2638188"/>
          <a:ext cx="6604876" cy="3324373"/>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grpSp>
        <p:nvGrpSpPr>
          <p:cNvPr id="647" name="Google Shape;647;p26"/>
          <p:cNvGrpSpPr/>
          <p:nvPr/>
        </p:nvGrpSpPr>
        <p:grpSpPr>
          <a:xfrm>
            <a:off x="-3025" y="1355129"/>
            <a:ext cx="8991600" cy="5573215"/>
            <a:chOff x="0" y="1371600"/>
            <a:chExt cx="8991600" cy="5467528"/>
          </a:xfrm>
        </p:grpSpPr>
        <p:sp>
          <p:nvSpPr>
            <p:cNvPr id="648" name="Google Shape;648;p26"/>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649" name="Google Shape;649;p26"/>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650" name="Google Shape;650;p26"/>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651" name="Google Shape;651;p26"/>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652" name="Google Shape;652;p26"/>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lang="en-US" sz="1800">
                <a:solidFill>
                  <a:srgbClr val="595959"/>
                </a:solidFill>
                <a:latin typeface="Arial"/>
                <a:ea typeface="Arial"/>
                <a:cs typeface="Arial"/>
                <a:sym typeface="Arial"/>
              </a:rPr>
            </a:br>
            <a:r>
              <a:rPr lang="en-US" sz="1800">
                <a:solidFill>
                  <a:srgbClr val="595959"/>
                </a:solidFill>
                <a:latin typeface="Arial"/>
                <a:ea typeface="Arial"/>
                <a:cs typeface="Arial"/>
                <a:sym typeface="Arial"/>
              </a:rPr>
              <a:t>Reliability of Workplans for the Project Team</a:t>
            </a:r>
            <a:endParaRPr sz="2400">
              <a:solidFill>
                <a:srgbClr val="595959"/>
              </a:solidFill>
              <a:latin typeface="Arial"/>
              <a:ea typeface="Arial"/>
              <a:cs typeface="Arial"/>
              <a:sym typeface="Arial"/>
            </a:endParaRPr>
          </a:p>
        </p:txBody>
      </p:sp>
      <p:sp>
        <p:nvSpPr>
          <p:cNvPr id="653" name="Google Shape;653;p26"/>
          <p:cNvSpPr/>
          <p:nvPr/>
        </p:nvSpPr>
        <p:spPr>
          <a:xfrm>
            <a:off x="357673" y="6533225"/>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C4. Which of the following best describes the reliability of the workplans for the project team at your company for your typical and best projects?</a:t>
            </a:r>
            <a:endParaRPr/>
          </a:p>
        </p:txBody>
      </p:sp>
      <p:sp>
        <p:nvSpPr>
          <p:cNvPr id="654" name="Google Shape;654;p26"/>
          <p:cNvSpPr txBox="1"/>
          <p:nvPr/>
        </p:nvSpPr>
        <p:spPr>
          <a:xfrm>
            <a:off x="132708" y="1576591"/>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Overall, performance on </a:t>
            </a:r>
            <a:r>
              <a:rPr b="1" i="0" lang="en-US" sz="1200">
                <a:solidFill>
                  <a:schemeClr val="dk1"/>
                </a:solidFill>
                <a:latin typeface="Arial"/>
                <a:ea typeface="Arial"/>
                <a:cs typeface="Arial"/>
                <a:sym typeface="Arial"/>
              </a:rPr>
              <a:t>Best </a:t>
            </a:r>
            <a:r>
              <a:rPr b="0" i="0" lang="en-US" sz="1200">
                <a:solidFill>
                  <a:schemeClr val="dk1"/>
                </a:solidFill>
                <a:latin typeface="Arial"/>
                <a:ea typeface="Arial"/>
                <a:cs typeface="Arial"/>
                <a:sym typeface="Arial"/>
              </a:rPr>
              <a:t>and </a:t>
            </a:r>
            <a:r>
              <a:rPr b="1" i="0" lang="en-US" sz="1200">
                <a:solidFill>
                  <a:schemeClr val="dk1"/>
                </a:solidFill>
                <a:latin typeface="Arial"/>
                <a:ea typeface="Arial"/>
                <a:cs typeface="Arial"/>
                <a:sym typeface="Arial"/>
              </a:rPr>
              <a:t>Typical </a:t>
            </a:r>
            <a:r>
              <a:rPr b="0" i="0" lang="en-US" sz="1200">
                <a:solidFill>
                  <a:schemeClr val="dk1"/>
                </a:solidFill>
                <a:latin typeface="Arial"/>
                <a:ea typeface="Arial"/>
                <a:cs typeface="Arial"/>
                <a:sym typeface="Arial"/>
              </a:rPr>
              <a:t>projects is very similar when it comes to the reliability of workplans, with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slightly higher on the performance spectrum.</a:t>
            </a:r>
            <a:endParaRPr/>
          </a:p>
        </p:txBody>
      </p:sp>
      <p:sp>
        <p:nvSpPr>
          <p:cNvPr id="655" name="Google Shape;655;p26"/>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656" name="Google Shape;656;p26"/>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657" name="Google Shape;657;p26"/>
          <p:cNvGrpSpPr/>
          <p:nvPr/>
        </p:nvGrpSpPr>
        <p:grpSpPr>
          <a:xfrm>
            <a:off x="3128298" y="6054185"/>
            <a:ext cx="2565583" cy="246221"/>
            <a:chOff x="270640" y="5801287"/>
            <a:chExt cx="2565583" cy="246221"/>
          </a:xfrm>
        </p:grpSpPr>
        <p:sp>
          <p:nvSpPr>
            <p:cNvPr id="658" name="Google Shape;658;p26"/>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59" name="Google Shape;659;p26"/>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660" name="Google Shape;660;p26"/>
            <p:cNvGrpSpPr/>
            <p:nvPr/>
          </p:nvGrpSpPr>
          <p:grpSpPr>
            <a:xfrm>
              <a:off x="1635117" y="5801287"/>
              <a:ext cx="1201106" cy="246221"/>
              <a:chOff x="270640" y="5528874"/>
              <a:chExt cx="1201106" cy="246221"/>
            </a:xfrm>
          </p:grpSpPr>
          <p:sp>
            <p:nvSpPr>
              <p:cNvPr id="661" name="Google Shape;661;p26"/>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62" name="Google Shape;662;p26"/>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663" name="Google Shape;663;p26"/>
          <p:cNvGraphicFramePr/>
          <p:nvPr/>
        </p:nvGraphicFramePr>
        <p:xfrm>
          <a:off x="616285" y="2981343"/>
          <a:ext cx="7834620" cy="293668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grpSp>
        <p:nvGrpSpPr>
          <p:cNvPr id="669" name="Google Shape;669;p27"/>
          <p:cNvGrpSpPr/>
          <p:nvPr/>
        </p:nvGrpSpPr>
        <p:grpSpPr>
          <a:xfrm>
            <a:off x="-3025" y="1355129"/>
            <a:ext cx="8991600" cy="5573215"/>
            <a:chOff x="0" y="1371600"/>
            <a:chExt cx="8991600" cy="5467528"/>
          </a:xfrm>
        </p:grpSpPr>
        <p:sp>
          <p:nvSpPr>
            <p:cNvPr id="670" name="Google Shape;670;p27"/>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671" name="Google Shape;671;p27"/>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672" name="Google Shape;672;p27"/>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673" name="Google Shape;673;p27"/>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674" name="Google Shape;674;p27"/>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lang="en-US" sz="1800">
                <a:solidFill>
                  <a:srgbClr val="595959"/>
                </a:solidFill>
                <a:latin typeface="Arial"/>
                <a:ea typeface="Arial"/>
                <a:cs typeface="Arial"/>
                <a:sym typeface="Arial"/>
              </a:rPr>
            </a:br>
            <a:r>
              <a:rPr lang="en-US" sz="1800">
                <a:solidFill>
                  <a:srgbClr val="595959"/>
                </a:solidFill>
                <a:latin typeface="Arial"/>
                <a:ea typeface="Arial"/>
                <a:cs typeface="Arial"/>
                <a:sym typeface="Arial"/>
              </a:rPr>
              <a:t>Team Culture (Empowerment/Opportunities to Grow)</a:t>
            </a:r>
            <a:endParaRPr sz="2400">
              <a:solidFill>
                <a:srgbClr val="595959"/>
              </a:solidFill>
              <a:latin typeface="Arial"/>
              <a:ea typeface="Arial"/>
              <a:cs typeface="Arial"/>
              <a:sym typeface="Arial"/>
            </a:endParaRPr>
          </a:p>
        </p:txBody>
      </p:sp>
      <p:sp>
        <p:nvSpPr>
          <p:cNvPr id="675" name="Google Shape;675;p27"/>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C5. Where along the spectrum below did each project fall in terms of its impact on the team culture within your company?</a:t>
            </a:r>
            <a:endParaRPr/>
          </a:p>
        </p:txBody>
      </p:sp>
      <p:sp>
        <p:nvSpPr>
          <p:cNvPr id="676" name="Google Shape;676;p27"/>
          <p:cNvSpPr txBox="1"/>
          <p:nvPr/>
        </p:nvSpPr>
        <p:spPr>
          <a:xfrm>
            <a:off x="132708" y="157659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More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have a strong team culture, with over half (52%) on the upper side of the spectrum.</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Nearly three times as many say that their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are at the lower end of the spectrum than those who find their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are there.</a:t>
            </a:r>
            <a:endParaRPr/>
          </a:p>
        </p:txBody>
      </p:sp>
      <p:sp>
        <p:nvSpPr>
          <p:cNvPr id="677" name="Google Shape;677;p27"/>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678" name="Google Shape;678;p27"/>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679" name="Google Shape;679;p27"/>
          <p:cNvGrpSpPr/>
          <p:nvPr/>
        </p:nvGrpSpPr>
        <p:grpSpPr>
          <a:xfrm>
            <a:off x="3128298" y="6054185"/>
            <a:ext cx="2565583" cy="246221"/>
            <a:chOff x="270640" y="5801287"/>
            <a:chExt cx="2565583" cy="246221"/>
          </a:xfrm>
        </p:grpSpPr>
        <p:sp>
          <p:nvSpPr>
            <p:cNvPr id="680" name="Google Shape;680;p27"/>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81" name="Google Shape;681;p27"/>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682" name="Google Shape;682;p27"/>
            <p:cNvGrpSpPr/>
            <p:nvPr/>
          </p:nvGrpSpPr>
          <p:grpSpPr>
            <a:xfrm>
              <a:off x="1635117" y="5801287"/>
              <a:ext cx="1201106" cy="246221"/>
              <a:chOff x="270640" y="5528874"/>
              <a:chExt cx="1201106" cy="246221"/>
            </a:xfrm>
          </p:grpSpPr>
          <p:sp>
            <p:nvSpPr>
              <p:cNvPr id="683" name="Google Shape;683;p27"/>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684" name="Google Shape;684;p27"/>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685" name="Google Shape;685;p27"/>
          <p:cNvGraphicFramePr/>
          <p:nvPr/>
        </p:nvGraphicFramePr>
        <p:xfrm>
          <a:off x="539476" y="2981343"/>
          <a:ext cx="7796214" cy="2990474"/>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grpSp>
        <p:nvGrpSpPr>
          <p:cNvPr id="691" name="Google Shape;691;p28"/>
          <p:cNvGrpSpPr/>
          <p:nvPr/>
        </p:nvGrpSpPr>
        <p:grpSpPr>
          <a:xfrm>
            <a:off x="-3025" y="1355129"/>
            <a:ext cx="8991600" cy="5573215"/>
            <a:chOff x="0" y="1371600"/>
            <a:chExt cx="8991600" cy="5467528"/>
          </a:xfrm>
        </p:grpSpPr>
        <p:sp>
          <p:nvSpPr>
            <p:cNvPr id="692" name="Google Shape;692;p28"/>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693" name="Google Shape;693;p28"/>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694" name="Google Shape;694;p28"/>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695" name="Google Shape;695;p28"/>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696" name="Google Shape;696;p28"/>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1800">
                <a:solidFill>
                  <a:srgbClr val="595959"/>
                </a:solidFill>
                <a:latin typeface="Arial"/>
                <a:ea typeface="Arial"/>
                <a:cs typeface="Arial"/>
                <a:sym typeface="Arial"/>
              </a:rPr>
              <a:t>Design Excellence</a:t>
            </a:r>
            <a:endParaRPr sz="2400">
              <a:solidFill>
                <a:srgbClr val="595959"/>
              </a:solidFill>
              <a:latin typeface="Arial"/>
              <a:ea typeface="Arial"/>
              <a:cs typeface="Arial"/>
              <a:sym typeface="Arial"/>
            </a:endParaRPr>
          </a:p>
        </p:txBody>
      </p:sp>
      <p:sp>
        <p:nvSpPr>
          <p:cNvPr id="697" name="Google Shape;697;p28"/>
          <p:cNvSpPr/>
          <p:nvPr/>
        </p:nvSpPr>
        <p:spPr>
          <a:xfrm>
            <a:off x="357673" y="6533225"/>
            <a:ext cx="6954502"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C6/C7. Where along the spectrum below did your best/ typical project fall in terms of the design work involved in the project?</a:t>
            </a:r>
            <a:endParaRPr/>
          </a:p>
        </p:txBody>
      </p:sp>
      <p:sp>
        <p:nvSpPr>
          <p:cNvPr id="698" name="Google Shape;698;p28"/>
          <p:cNvSpPr txBox="1"/>
          <p:nvPr/>
        </p:nvSpPr>
        <p:spPr>
          <a:xfrm>
            <a:off x="100312" y="1576591"/>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(60%)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achieve a high level of design excellence.</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(83%)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achieve a moderate to low level of design excellence.</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This finding corresponds to the high percentage who identified design excellence as a critical factor for determining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a:t>
            </a:r>
            <a:r>
              <a:rPr b="1" i="0" lang="en-US" sz="1200">
                <a:solidFill>
                  <a:schemeClr val="dk1"/>
                </a:solidFill>
                <a:latin typeface="Arial"/>
                <a:ea typeface="Arial"/>
                <a:cs typeface="Arial"/>
                <a:sym typeface="Arial"/>
              </a:rPr>
              <a:t> </a:t>
            </a:r>
            <a:endParaRPr b="0" i="0" sz="1200">
              <a:solidFill>
                <a:schemeClr val="dk1"/>
              </a:solidFill>
              <a:latin typeface="Arial"/>
              <a:ea typeface="Arial"/>
              <a:cs typeface="Arial"/>
              <a:sym typeface="Arial"/>
            </a:endParaRPr>
          </a:p>
        </p:txBody>
      </p:sp>
      <p:sp>
        <p:nvSpPr>
          <p:cNvPr id="699" name="Google Shape;699;p28"/>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700" name="Google Shape;700;p28"/>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701" name="Google Shape;701;p28"/>
          <p:cNvGrpSpPr/>
          <p:nvPr/>
        </p:nvGrpSpPr>
        <p:grpSpPr>
          <a:xfrm>
            <a:off x="3128298" y="6054185"/>
            <a:ext cx="2565583" cy="246221"/>
            <a:chOff x="270640" y="5801287"/>
            <a:chExt cx="2565583" cy="246221"/>
          </a:xfrm>
        </p:grpSpPr>
        <p:sp>
          <p:nvSpPr>
            <p:cNvPr id="702" name="Google Shape;702;p28"/>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703" name="Google Shape;703;p28"/>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704" name="Google Shape;704;p28"/>
            <p:cNvGrpSpPr/>
            <p:nvPr/>
          </p:nvGrpSpPr>
          <p:grpSpPr>
            <a:xfrm>
              <a:off x="1635117" y="5801287"/>
              <a:ext cx="1201106" cy="246221"/>
              <a:chOff x="270640" y="5528874"/>
              <a:chExt cx="1201106" cy="246221"/>
            </a:xfrm>
          </p:grpSpPr>
          <p:sp>
            <p:nvSpPr>
              <p:cNvPr id="705" name="Google Shape;705;p28"/>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706" name="Google Shape;706;p28"/>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graphicFrame>
        <p:nvGraphicFramePr>
          <p:cNvPr id="707" name="Google Shape;707;p28"/>
          <p:cNvGraphicFramePr/>
          <p:nvPr/>
        </p:nvGraphicFramePr>
        <p:xfrm>
          <a:off x="132709" y="2813717"/>
          <a:ext cx="8496120" cy="315810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2" name="Shape 712"/>
        <p:cNvGrpSpPr/>
        <p:nvPr/>
      </p:nvGrpSpPr>
      <p:grpSpPr>
        <a:xfrm>
          <a:off x="0" y="0"/>
          <a:ext cx="0" cy="0"/>
          <a:chOff x="0" y="0"/>
          <a:chExt cx="0" cy="0"/>
        </a:xfrm>
      </p:grpSpPr>
      <p:grpSp>
        <p:nvGrpSpPr>
          <p:cNvPr id="713" name="Google Shape;713;p29"/>
          <p:cNvGrpSpPr/>
          <p:nvPr/>
        </p:nvGrpSpPr>
        <p:grpSpPr>
          <a:xfrm>
            <a:off x="-3025" y="1355129"/>
            <a:ext cx="8991600" cy="5573215"/>
            <a:chOff x="0" y="1371600"/>
            <a:chExt cx="8991600" cy="5467528"/>
          </a:xfrm>
        </p:grpSpPr>
        <p:sp>
          <p:nvSpPr>
            <p:cNvPr id="714" name="Google Shape;714;p29"/>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715" name="Google Shape;715;p29"/>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716" name="Google Shape;716;p29"/>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717" name="Google Shape;717;p29"/>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718" name="Google Shape;718;p29"/>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595959"/>
              </a:buClr>
              <a:buSzPts val="2400"/>
              <a:buFont typeface="Arial"/>
              <a:buNone/>
            </a:pPr>
            <a:r>
              <a:rPr b="1" i="0" lang="en-US" sz="2400" u="none" cap="none" strike="noStrike">
                <a:solidFill>
                  <a:srgbClr val="595959"/>
                </a:solidFill>
                <a:latin typeface="Arial"/>
                <a:ea typeface="Arial"/>
                <a:cs typeface="Arial"/>
                <a:sym typeface="Arial"/>
              </a:rPr>
              <a:t>Typical vs. Best:                                       </a:t>
            </a:r>
            <a:br>
              <a:rPr b="1" i="0" lang="en-US" sz="2400" u="none" cap="none" strike="noStrike">
                <a:solidFill>
                  <a:srgbClr val="595959"/>
                </a:solidFill>
                <a:latin typeface="Arial"/>
                <a:ea typeface="Arial"/>
                <a:cs typeface="Arial"/>
                <a:sym typeface="Arial"/>
              </a:rPr>
            </a:br>
            <a:r>
              <a:rPr b="0" i="0" lang="en-US" sz="1800" u="none" cap="none" strike="noStrike">
                <a:solidFill>
                  <a:srgbClr val="595959"/>
                </a:solidFill>
                <a:latin typeface="Arial"/>
                <a:ea typeface="Arial"/>
                <a:cs typeface="Arial"/>
                <a:sym typeface="Arial"/>
              </a:rPr>
              <a:t>Client Relations </a:t>
            </a:r>
            <a:endParaRPr b="0" i="0" sz="2400" u="none" cap="none" strike="noStrike">
              <a:solidFill>
                <a:srgbClr val="595959"/>
              </a:solidFill>
              <a:latin typeface="Arial"/>
              <a:ea typeface="Arial"/>
              <a:cs typeface="Arial"/>
              <a:sym typeface="Arial"/>
            </a:endParaRPr>
          </a:p>
        </p:txBody>
      </p:sp>
      <p:sp>
        <p:nvSpPr>
          <p:cNvPr id="719" name="Google Shape;719;p29"/>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900" u="none" cap="none" strike="noStrike">
                <a:solidFill>
                  <a:srgbClr val="595959"/>
                </a:solidFill>
                <a:latin typeface="Arial"/>
                <a:ea typeface="Arial"/>
                <a:cs typeface="Arial"/>
                <a:sym typeface="Arial"/>
              </a:rPr>
              <a:t>C8. </a:t>
            </a:r>
            <a:r>
              <a:rPr lang="en-US" sz="900">
                <a:solidFill>
                  <a:srgbClr val="595959"/>
                </a:solidFill>
                <a:latin typeface="Arial"/>
                <a:ea typeface="Arial"/>
                <a:cs typeface="Arial"/>
                <a:sym typeface="Arial"/>
              </a:rPr>
              <a:t>Which of the following was true for your typical and best projects? (Select all that apply)</a:t>
            </a:r>
            <a:endParaRPr b="0" i="0" sz="900" u="none" cap="none" strike="noStrike">
              <a:solidFill>
                <a:srgbClr val="595959"/>
              </a:solidFill>
              <a:latin typeface="Arial"/>
              <a:ea typeface="Arial"/>
              <a:cs typeface="Arial"/>
              <a:sym typeface="Arial"/>
            </a:endParaRPr>
          </a:p>
        </p:txBody>
      </p:sp>
      <p:sp>
        <p:nvSpPr>
          <p:cNvPr id="720" name="Google Shape;720;p29"/>
          <p:cNvSpPr txBox="1"/>
          <p:nvPr/>
        </p:nvSpPr>
        <p:spPr>
          <a:xfrm>
            <a:off x="132708" y="1576591"/>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Clients are most frequently strategic partners on </a:t>
            </a:r>
            <a:r>
              <a:rPr b="1" i="0" lang="en-US" sz="1200" u="none" cap="none" strike="noStrike">
                <a:solidFill>
                  <a:srgbClr val="000000"/>
                </a:solidFill>
                <a:latin typeface="Arial"/>
                <a:ea typeface="Arial"/>
                <a:cs typeface="Arial"/>
                <a:sym typeface="Arial"/>
              </a:rPr>
              <a:t>Best Projects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Typical Projects </a:t>
            </a:r>
            <a:r>
              <a:rPr b="0" i="0" lang="en-US" sz="1200">
                <a:solidFill>
                  <a:srgbClr val="000000"/>
                </a:solidFill>
                <a:latin typeface="Arial"/>
                <a:ea typeface="Arial"/>
                <a:cs typeface="Arial"/>
                <a:sym typeface="Arial"/>
              </a:rPr>
              <a:t>more frequently result in repeat business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Only a small percentage of additional respondents report that </a:t>
            </a:r>
            <a:r>
              <a:rPr b="1" i="0" lang="en-US" sz="1200">
                <a:solidFill>
                  <a:srgbClr val="000000"/>
                </a:solidFill>
                <a:latin typeface="Arial"/>
                <a:ea typeface="Arial"/>
                <a:cs typeface="Arial"/>
                <a:sym typeface="Arial"/>
              </a:rPr>
              <a:t>Best Projects </a:t>
            </a:r>
            <a:r>
              <a:rPr b="0" i="0" lang="en-US" sz="1200">
                <a:solidFill>
                  <a:srgbClr val="000000"/>
                </a:solidFill>
                <a:latin typeface="Arial"/>
                <a:ea typeface="Arial"/>
                <a:cs typeface="Arial"/>
                <a:sym typeface="Arial"/>
              </a:rPr>
              <a:t>lead to client referrals than those who report them for </a:t>
            </a:r>
            <a:r>
              <a:rPr b="1" i="0" lang="en-US" sz="1200">
                <a:solidFill>
                  <a:srgbClr val="000000"/>
                </a:solidFill>
                <a:latin typeface="Arial"/>
                <a:ea typeface="Arial"/>
                <a:cs typeface="Arial"/>
                <a:sym typeface="Arial"/>
              </a:rPr>
              <a:t>Typical Projects.</a:t>
            </a:r>
            <a:endParaRPr b="0" i="0" sz="1200" u="none" cap="none" strike="noStrike">
              <a:solidFill>
                <a:srgbClr val="000000"/>
              </a:solidFill>
              <a:latin typeface="Arial"/>
              <a:ea typeface="Arial"/>
              <a:cs typeface="Arial"/>
              <a:sym typeface="Arial"/>
            </a:endParaRPr>
          </a:p>
        </p:txBody>
      </p:sp>
      <p:sp>
        <p:nvSpPr>
          <p:cNvPr id="721" name="Google Shape;721;p29"/>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722" name="Google Shape;722;p29"/>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723" name="Google Shape;723;p29"/>
          <p:cNvGrpSpPr/>
          <p:nvPr/>
        </p:nvGrpSpPr>
        <p:grpSpPr>
          <a:xfrm>
            <a:off x="3128298" y="6054185"/>
            <a:ext cx="2565583" cy="246221"/>
            <a:chOff x="270640" y="5801287"/>
            <a:chExt cx="2565583" cy="246221"/>
          </a:xfrm>
        </p:grpSpPr>
        <p:sp>
          <p:nvSpPr>
            <p:cNvPr id="724" name="Google Shape;724;p29"/>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725" name="Google Shape;725;p29"/>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726" name="Google Shape;726;p29"/>
            <p:cNvGrpSpPr/>
            <p:nvPr/>
          </p:nvGrpSpPr>
          <p:grpSpPr>
            <a:xfrm>
              <a:off x="1635117" y="5801287"/>
              <a:ext cx="1201106" cy="246221"/>
              <a:chOff x="270640" y="5528874"/>
              <a:chExt cx="1201106" cy="246221"/>
            </a:xfrm>
          </p:grpSpPr>
          <p:sp>
            <p:nvSpPr>
              <p:cNvPr id="727" name="Google Shape;727;p29"/>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728" name="Google Shape;728;p29"/>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729" name="Google Shape;729;p29"/>
          <p:cNvGraphicFramePr/>
          <p:nvPr/>
        </p:nvGraphicFramePr>
        <p:xfrm>
          <a:off x="1299504" y="2592255"/>
          <a:ext cx="6229681" cy="325228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60" name="Google Shape;260;p3"/>
          <p:cNvSpPr txBox="1"/>
          <p:nvPr/>
        </p:nvSpPr>
        <p:spPr>
          <a:xfrm>
            <a:off x="2360613" y="2667000"/>
            <a:ext cx="6392862" cy="1362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3200" u="none" cap="none" strike="noStrike">
                <a:solidFill>
                  <a:srgbClr val="595959"/>
                </a:solidFill>
                <a:latin typeface="Arial"/>
                <a:ea typeface="Arial"/>
                <a:cs typeface="Arial"/>
                <a:sym typeface="Arial"/>
              </a:rPr>
              <a:t>Objectives and Methodology</a:t>
            </a:r>
            <a:endParaRPr/>
          </a:p>
        </p:txBody>
      </p:sp>
      <p:pic>
        <p:nvPicPr>
          <p:cNvPr id="261" name="Google Shape;261;p3"/>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Tree>
  </p:cSld>
  <p:clrMapOvr>
    <a:masterClrMapping/>
  </p:clrMapOvr>
  <mc:AlternateContent>
    <mc:Choice Requires="p14">
      <p:transition p14:dur="250">
        <p:fade/>
      </p:transition>
    </mc:Choice>
    <mc:Fallback>
      <p:transition>
        <p:fade/>
      </p:transition>
    </mc:Fallback>
  </mc:AlternateContent>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4" name="Shape 734"/>
        <p:cNvGrpSpPr/>
        <p:nvPr/>
      </p:nvGrpSpPr>
      <p:grpSpPr>
        <a:xfrm>
          <a:off x="0" y="0"/>
          <a:ext cx="0" cy="0"/>
          <a:chOff x="0" y="0"/>
          <a:chExt cx="0" cy="0"/>
        </a:xfrm>
      </p:grpSpPr>
      <p:grpSp>
        <p:nvGrpSpPr>
          <p:cNvPr id="735" name="Google Shape;735;p30"/>
          <p:cNvGrpSpPr/>
          <p:nvPr/>
        </p:nvGrpSpPr>
        <p:grpSpPr>
          <a:xfrm>
            <a:off x="-3025" y="1355129"/>
            <a:ext cx="8991600" cy="5573215"/>
            <a:chOff x="0" y="1371600"/>
            <a:chExt cx="8991600" cy="5467528"/>
          </a:xfrm>
        </p:grpSpPr>
        <p:sp>
          <p:nvSpPr>
            <p:cNvPr id="736" name="Google Shape;736;p30"/>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737" name="Google Shape;737;p30"/>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738" name="Google Shape;738;p30"/>
          <p:cNvSpPr/>
          <p:nvPr/>
        </p:nvSpPr>
        <p:spPr>
          <a:xfrm>
            <a:off x="94303" y="2592254"/>
            <a:ext cx="8628996" cy="389959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739" name="Google Shape;739;p30"/>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740" name="Google Shape;740;p30"/>
          <p:cNvSpPr txBox="1"/>
          <p:nvPr/>
        </p:nvSpPr>
        <p:spPr>
          <a:xfrm>
            <a:off x="270640" y="433410"/>
            <a:ext cx="8358188"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595959"/>
              </a:buClr>
              <a:buSzPts val="2400"/>
              <a:buFont typeface="Arial"/>
              <a:buNone/>
            </a:pPr>
            <a:r>
              <a:rPr b="1" i="0" lang="en-US" sz="2400" u="none" cap="none" strike="noStrike">
                <a:solidFill>
                  <a:srgbClr val="595959"/>
                </a:solidFill>
                <a:latin typeface="Arial"/>
                <a:ea typeface="Arial"/>
                <a:cs typeface="Arial"/>
                <a:sym typeface="Arial"/>
              </a:rPr>
              <a:t>Typical vs. Best:                                       </a:t>
            </a:r>
            <a:br>
              <a:rPr b="1" i="0" lang="en-US" sz="2400" u="none" cap="none" strike="noStrike">
                <a:solidFill>
                  <a:srgbClr val="595959"/>
                </a:solidFill>
                <a:latin typeface="Arial"/>
                <a:ea typeface="Arial"/>
                <a:cs typeface="Arial"/>
                <a:sym typeface="Arial"/>
              </a:rPr>
            </a:br>
            <a:r>
              <a:rPr b="0" i="0" lang="en-US" sz="1800" u="none" cap="none" strike="noStrike">
                <a:solidFill>
                  <a:srgbClr val="595959"/>
                </a:solidFill>
                <a:latin typeface="Arial"/>
                <a:ea typeface="Arial"/>
                <a:cs typeface="Arial"/>
                <a:sym typeface="Arial"/>
              </a:rPr>
              <a:t>Peer Recognition</a:t>
            </a:r>
            <a:endParaRPr b="0" i="0" sz="2400" u="none" cap="none" strike="noStrike">
              <a:solidFill>
                <a:srgbClr val="595959"/>
              </a:solidFill>
              <a:latin typeface="Arial"/>
              <a:ea typeface="Arial"/>
              <a:cs typeface="Arial"/>
              <a:sym typeface="Arial"/>
            </a:endParaRPr>
          </a:p>
        </p:txBody>
      </p:sp>
      <p:sp>
        <p:nvSpPr>
          <p:cNvPr id="741" name="Google Shape;741;p30"/>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900" u="none" cap="none" strike="noStrike">
                <a:solidFill>
                  <a:srgbClr val="595959"/>
                </a:solidFill>
                <a:latin typeface="Arial"/>
                <a:ea typeface="Arial"/>
                <a:cs typeface="Arial"/>
                <a:sym typeface="Arial"/>
              </a:rPr>
              <a:t>C9. </a:t>
            </a:r>
            <a:r>
              <a:rPr lang="en-US" sz="900">
                <a:solidFill>
                  <a:srgbClr val="595959"/>
                </a:solidFill>
                <a:latin typeface="Arial"/>
                <a:ea typeface="Arial"/>
                <a:cs typeface="Arial"/>
                <a:sym typeface="Arial"/>
              </a:rPr>
              <a:t>Which of the following was true for your typical and best projects?</a:t>
            </a:r>
            <a:endParaRPr b="0" i="0" sz="900" u="none" cap="none" strike="noStrike">
              <a:solidFill>
                <a:srgbClr val="595959"/>
              </a:solidFill>
              <a:latin typeface="Arial"/>
              <a:ea typeface="Arial"/>
              <a:cs typeface="Arial"/>
              <a:sym typeface="Arial"/>
            </a:endParaRPr>
          </a:p>
        </p:txBody>
      </p:sp>
      <p:sp>
        <p:nvSpPr>
          <p:cNvPr id="742" name="Google Shape;742;p30"/>
          <p:cNvSpPr txBox="1"/>
          <p:nvPr/>
        </p:nvSpPr>
        <p:spPr>
          <a:xfrm>
            <a:off x="132708" y="157659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Over 90% of </a:t>
            </a:r>
            <a:r>
              <a:rPr b="1" i="0" lang="en-US" sz="1200" u="none" cap="none" strike="noStrike">
                <a:solidFill>
                  <a:srgbClr val="000000"/>
                </a:solidFill>
                <a:latin typeface="Arial"/>
                <a:ea typeface="Arial"/>
                <a:cs typeface="Arial"/>
                <a:sym typeface="Arial"/>
              </a:rPr>
              <a:t>Best </a:t>
            </a:r>
            <a:r>
              <a:rPr b="1" i="0" lang="en-US" sz="1200" u="none" cap="none" strike="noStrike">
                <a:solidFill>
                  <a:srgbClr val="000000"/>
                </a:solidFill>
                <a:latin typeface="Arial"/>
                <a:ea typeface="Arial"/>
                <a:cs typeface="Arial"/>
                <a:sym typeface="Arial"/>
              </a:rPr>
              <a:t>Projects</a:t>
            </a:r>
            <a:r>
              <a:rPr b="0" i="0" lang="en-US" sz="1200" u="none" cap="none" strike="noStrike">
                <a:solidFill>
                  <a:srgbClr val="000000"/>
                </a:solidFill>
                <a:latin typeface="Arial"/>
                <a:ea typeface="Arial"/>
                <a:cs typeface="Arial"/>
                <a:sym typeface="Arial"/>
              </a:rPr>
              <a:t> received some form of peer recognition, compared with 73% of </a:t>
            </a:r>
            <a:r>
              <a:rPr b="1" i="0" lang="en-US" sz="1200" u="none" cap="none" strike="noStrike">
                <a:solidFill>
                  <a:srgbClr val="000000"/>
                </a:solidFill>
                <a:latin typeface="Arial"/>
                <a:ea typeface="Arial"/>
                <a:cs typeface="Arial"/>
                <a:sym typeface="Arial"/>
              </a:rPr>
              <a:t>Typical Projects.</a:t>
            </a:r>
            <a:endParaRPr/>
          </a:p>
          <a:p>
            <a:pPr indent="-342900" lvl="0" marL="342900" marR="0" rtl="0" algn="l">
              <a:lnSpc>
                <a:spcPct val="100000"/>
              </a:lnSpc>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Best</a:t>
            </a:r>
            <a:r>
              <a:rPr b="1" i="0" lang="en-US" sz="1200">
                <a:solidFill>
                  <a:srgbClr val="000000"/>
                </a:solidFill>
                <a:latin typeface="Arial"/>
                <a:ea typeface="Arial"/>
                <a:cs typeface="Arial"/>
                <a:sym typeface="Arial"/>
              </a:rPr>
              <a:t> Projects</a:t>
            </a:r>
            <a:r>
              <a:rPr b="0" i="0" lang="en-US" sz="1200">
                <a:solidFill>
                  <a:srgbClr val="000000"/>
                </a:solidFill>
                <a:latin typeface="Arial"/>
                <a:ea typeface="Arial"/>
                <a:cs typeface="Arial"/>
                <a:sym typeface="Arial"/>
              </a:rPr>
              <a:t> more frequently won awards and provided examples to other firms in terms of their design details and process than </a:t>
            </a:r>
            <a:r>
              <a:rPr b="1" i="0" lang="en-US" sz="1200">
                <a:solidFill>
                  <a:srgbClr val="000000"/>
                </a:solidFill>
                <a:latin typeface="Arial"/>
                <a:ea typeface="Arial"/>
                <a:cs typeface="Arial"/>
                <a:sym typeface="Arial"/>
              </a:rPr>
              <a:t>Typical Projects</a:t>
            </a:r>
            <a:r>
              <a:rPr b="0" i="0" lang="en-US" sz="1200">
                <a:solidFill>
                  <a:srgbClr val="000000"/>
                </a:solidFill>
                <a:latin typeface="Arial"/>
                <a:ea typeface="Arial"/>
                <a:cs typeface="Arial"/>
                <a:sym typeface="Arial"/>
              </a:rPr>
              <a:t>.</a:t>
            </a:r>
            <a:endParaRPr b="1" i="0" sz="1200" u="none" cap="none" strike="noStrike">
              <a:solidFill>
                <a:srgbClr val="000000"/>
              </a:solidFill>
              <a:latin typeface="Arial"/>
              <a:ea typeface="Arial"/>
              <a:cs typeface="Arial"/>
              <a:sym typeface="Arial"/>
            </a:endParaRPr>
          </a:p>
        </p:txBody>
      </p:sp>
      <p:sp>
        <p:nvSpPr>
          <p:cNvPr id="743" name="Google Shape;743;p30"/>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744" name="Google Shape;744;p30"/>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745" name="Google Shape;745;p30"/>
          <p:cNvGrpSpPr/>
          <p:nvPr/>
        </p:nvGrpSpPr>
        <p:grpSpPr>
          <a:xfrm>
            <a:off x="3128298" y="6054185"/>
            <a:ext cx="3226020" cy="246221"/>
            <a:chOff x="270640" y="5801287"/>
            <a:chExt cx="3226020" cy="246221"/>
          </a:xfrm>
        </p:grpSpPr>
        <p:sp>
          <p:nvSpPr>
            <p:cNvPr id="746" name="Google Shape;746;p30"/>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747" name="Google Shape;747;p30"/>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748" name="Google Shape;748;p30"/>
            <p:cNvGrpSpPr/>
            <p:nvPr/>
          </p:nvGrpSpPr>
          <p:grpSpPr>
            <a:xfrm>
              <a:off x="1635117" y="5801287"/>
              <a:ext cx="1861543" cy="246221"/>
              <a:chOff x="270640" y="5528874"/>
              <a:chExt cx="1861543" cy="246221"/>
            </a:xfrm>
          </p:grpSpPr>
          <p:sp>
            <p:nvSpPr>
              <p:cNvPr id="749" name="Google Shape;749;p30"/>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750" name="Google Shape;750;p30"/>
              <p:cNvSpPr txBox="1"/>
              <p:nvPr/>
            </p:nvSpPr>
            <p:spPr>
              <a:xfrm>
                <a:off x="535271" y="5528874"/>
                <a:ext cx="1596912"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Performing Projects</a:t>
                </a:r>
                <a:endParaRPr/>
              </a:p>
            </p:txBody>
          </p:sp>
        </p:grpSp>
      </p:grpSp>
      <p:graphicFrame>
        <p:nvGraphicFramePr>
          <p:cNvPr id="751" name="Google Shape;751;p30"/>
          <p:cNvGraphicFramePr/>
          <p:nvPr/>
        </p:nvGraphicFramePr>
        <p:xfrm>
          <a:off x="946860" y="2692423"/>
          <a:ext cx="7681968" cy="316528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5" name="Shape 755"/>
        <p:cNvGrpSpPr/>
        <p:nvPr/>
      </p:nvGrpSpPr>
      <p:grpSpPr>
        <a:xfrm>
          <a:off x="0" y="0"/>
          <a:ext cx="0" cy="0"/>
          <a:chOff x="0" y="0"/>
          <a:chExt cx="0" cy="0"/>
        </a:xfrm>
      </p:grpSpPr>
      <p:sp>
        <p:nvSpPr>
          <p:cNvPr id="756" name="Google Shape;756;p31"/>
          <p:cNvSpPr txBox="1"/>
          <p:nvPr>
            <p:ph type="title"/>
          </p:nvPr>
        </p:nvSpPr>
        <p:spPr>
          <a:xfrm>
            <a:off x="27064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Typical Project vs. Best Project</a:t>
            </a:r>
            <a:br>
              <a:rPr lang="en-US"/>
            </a:br>
            <a:endParaRPr/>
          </a:p>
        </p:txBody>
      </p:sp>
      <p:sp>
        <p:nvSpPr>
          <p:cNvPr id="757" name="Google Shape;757;p31"/>
          <p:cNvSpPr txBox="1"/>
          <p:nvPr>
            <p:ph idx="1" type="body"/>
          </p:nvPr>
        </p:nvSpPr>
        <p:spPr>
          <a:xfrm>
            <a:off x="2421319" y="2028082"/>
            <a:ext cx="6336826" cy="40508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D8D8D8"/>
              </a:buClr>
              <a:buSzPts val="2000"/>
              <a:buFont typeface="Noto Sans Symbols"/>
              <a:buChar char="⮚"/>
            </a:pPr>
            <a:r>
              <a:rPr lang="en-US">
                <a:solidFill>
                  <a:srgbClr val="D8D8D8"/>
                </a:solidFill>
              </a:rPr>
              <a:t>Selection of Best Versus Typical Projects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Project Outcomes</a:t>
            </a:r>
            <a:endParaRPr/>
          </a:p>
          <a:p>
            <a:pPr indent="-342900" lvl="0" marL="342900" rtl="0" algn="l">
              <a:spcBef>
                <a:spcPts val="1800"/>
              </a:spcBef>
              <a:spcAft>
                <a:spcPts val="0"/>
              </a:spcAft>
              <a:buClr>
                <a:srgbClr val="595959"/>
              </a:buClr>
              <a:buSzPts val="2000"/>
              <a:buFont typeface="Noto Sans Symbols"/>
              <a:buChar char="⮚"/>
            </a:pPr>
            <a:r>
              <a:rPr lang="en-US"/>
              <a:t>Influential Factors on Performance</a:t>
            </a:r>
            <a:endParaRPr/>
          </a:p>
          <a:p>
            <a:pPr indent="-220663" lvl="1" marL="457200" rtl="0" algn="l">
              <a:spcBef>
                <a:spcPts val="1200"/>
              </a:spcBef>
              <a:spcAft>
                <a:spcPts val="0"/>
              </a:spcAft>
              <a:buClr>
                <a:srgbClr val="595959"/>
              </a:buClr>
              <a:buSzPts val="2000"/>
              <a:buFont typeface="Noto Sans Symbols"/>
              <a:buChar char="▪"/>
            </a:pPr>
            <a:r>
              <a:rPr lang="en-US"/>
              <a:t>Organizational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Commercial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Process/Operational Factors</a:t>
            </a:r>
            <a:endParaRPr/>
          </a:p>
          <a:p>
            <a:pPr indent="-215900" lvl="0" marL="342900" rtl="0" algn="l">
              <a:spcBef>
                <a:spcPts val="1000"/>
              </a:spcBef>
              <a:spcAft>
                <a:spcPts val="0"/>
              </a:spcAft>
              <a:buClr>
                <a:srgbClr val="595959"/>
              </a:buClr>
              <a:buSzPts val="2000"/>
              <a:buFont typeface="Noto Sans Symbols"/>
              <a:buNone/>
            </a:pPr>
            <a:r>
              <a:t/>
            </a:r>
            <a:endParaRPr/>
          </a:p>
          <a:p>
            <a:pPr indent="0" lvl="0" marL="0" rtl="0" algn="l">
              <a:spcBef>
                <a:spcPts val="700"/>
              </a:spcBef>
              <a:spcAft>
                <a:spcPts val="0"/>
              </a:spcAft>
              <a:buNone/>
            </a:pPr>
            <a:r>
              <a:t/>
            </a:r>
            <a:endParaRPr i="1" sz="1400"/>
          </a:p>
        </p:txBody>
      </p:sp>
      <p:sp>
        <p:nvSpPr>
          <p:cNvPr id="758" name="Google Shape;758;p31"/>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2" name="Shape 762"/>
        <p:cNvGrpSpPr/>
        <p:nvPr/>
      </p:nvGrpSpPr>
      <p:grpSpPr>
        <a:xfrm>
          <a:off x="0" y="0"/>
          <a:ext cx="0" cy="0"/>
          <a:chOff x="0" y="0"/>
          <a:chExt cx="0" cy="0"/>
        </a:xfrm>
      </p:grpSpPr>
      <p:grpSp>
        <p:nvGrpSpPr>
          <p:cNvPr id="763" name="Google Shape;763;p32"/>
          <p:cNvGrpSpPr/>
          <p:nvPr/>
        </p:nvGrpSpPr>
        <p:grpSpPr>
          <a:xfrm>
            <a:off x="0" y="1371600"/>
            <a:ext cx="8991600" cy="5467528"/>
            <a:chOff x="0" y="1371600"/>
            <a:chExt cx="8991600" cy="5467528"/>
          </a:xfrm>
        </p:grpSpPr>
        <p:sp>
          <p:nvSpPr>
            <p:cNvPr id="764" name="Google Shape;764;p32"/>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765" name="Google Shape;765;p32"/>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766" name="Google Shape;766;p32"/>
          <p:cNvSpPr/>
          <p:nvPr/>
        </p:nvSpPr>
        <p:spPr>
          <a:xfrm>
            <a:off x="205959" y="2431734"/>
            <a:ext cx="8628996" cy="374287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767" name="Google Shape;767;p32"/>
          <p:cNvSpPr/>
          <p:nvPr/>
        </p:nvSpPr>
        <p:spPr>
          <a:xfrm>
            <a:off x="347401"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768" name="Google Shape;768;p32"/>
          <p:cNvSpPr txBox="1"/>
          <p:nvPr/>
        </p:nvSpPr>
        <p:spPr>
          <a:xfrm>
            <a:off x="270640" y="433410"/>
            <a:ext cx="8462963"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2000">
                <a:solidFill>
                  <a:srgbClr val="595959"/>
                </a:solidFill>
                <a:latin typeface="Arial"/>
                <a:ea typeface="Arial"/>
                <a:cs typeface="Arial"/>
                <a:sym typeface="Arial"/>
              </a:rPr>
              <a:t>Perception of Team Chemistry</a:t>
            </a:r>
            <a:endParaRPr/>
          </a:p>
        </p:txBody>
      </p:sp>
      <p:graphicFrame>
        <p:nvGraphicFramePr>
          <p:cNvPr id="769" name="Google Shape;769;p32"/>
          <p:cNvGraphicFramePr/>
          <p:nvPr/>
        </p:nvGraphicFramePr>
        <p:xfrm>
          <a:off x="5317690" y="2852924"/>
          <a:ext cx="4556633" cy="3547875"/>
        </p:xfrm>
        <a:graphic>
          <a:graphicData uri="http://schemas.openxmlformats.org/drawingml/2006/chart">
            <c:chart r:id="rId4"/>
          </a:graphicData>
        </a:graphic>
      </p:graphicFrame>
      <p:sp>
        <p:nvSpPr>
          <p:cNvPr id="770" name="Google Shape;770;p32"/>
          <p:cNvSpPr/>
          <p:nvPr/>
        </p:nvSpPr>
        <p:spPr>
          <a:xfrm>
            <a:off x="457200" y="6400800"/>
            <a:ext cx="6956770"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D1/B13. On a scale of 1 to 4, how would the majority of key stakeholders rate the team chemistry on these specific projects? </a:t>
            </a:r>
            <a:endParaRPr/>
          </a:p>
        </p:txBody>
      </p:sp>
      <p:sp>
        <p:nvSpPr>
          <p:cNvPr id="771" name="Google Shape;771;p32"/>
          <p:cNvSpPr txBox="1"/>
          <p:nvPr/>
        </p:nvSpPr>
        <p:spPr>
          <a:xfrm>
            <a:off x="232235" y="1393535"/>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Over half (58%) of designers find excellent team chemistry on their</a:t>
            </a:r>
            <a:r>
              <a:rPr b="1" i="0" lang="en-US" sz="1200">
                <a:solidFill>
                  <a:schemeClr val="dk1"/>
                </a:solidFill>
                <a:latin typeface="Arial"/>
                <a:ea typeface="Arial"/>
                <a:cs typeface="Arial"/>
                <a:sym typeface="Arial"/>
              </a:rPr>
              <a:t> Best Projects, </a:t>
            </a:r>
            <a:r>
              <a:rPr b="0" i="0" lang="en-US" sz="1200">
                <a:solidFill>
                  <a:schemeClr val="dk1"/>
                </a:solidFill>
                <a:latin typeface="Arial"/>
                <a:ea typeface="Arial"/>
                <a:cs typeface="Arial"/>
                <a:sym typeface="Arial"/>
              </a:rPr>
              <a:t>and 36% report good team chemistry, roughly equivalent to the owner responses. </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designers report good chemistry on their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but owners are closer to being evenly split between good and fair chemistry on theirs.</a:t>
            </a:r>
            <a:endParaRPr/>
          </a:p>
        </p:txBody>
      </p:sp>
      <p:sp>
        <p:nvSpPr>
          <p:cNvPr id="772" name="Google Shape;772;p32"/>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(n=81)</a:t>
            </a:r>
            <a:endParaRPr/>
          </a:p>
        </p:txBody>
      </p:sp>
      <p:sp>
        <p:nvSpPr>
          <p:cNvPr id="773" name="Google Shape;773;p32"/>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774" name="Google Shape;774;p32"/>
          <p:cNvGrpSpPr/>
          <p:nvPr/>
        </p:nvGrpSpPr>
        <p:grpSpPr>
          <a:xfrm>
            <a:off x="3227825" y="5871129"/>
            <a:ext cx="2565583" cy="246221"/>
            <a:chOff x="270640" y="5801287"/>
            <a:chExt cx="2565583" cy="246221"/>
          </a:xfrm>
        </p:grpSpPr>
        <p:sp>
          <p:nvSpPr>
            <p:cNvPr id="775" name="Google Shape;775;p32"/>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776" name="Google Shape;776;p32"/>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777" name="Google Shape;777;p32"/>
            <p:cNvGrpSpPr/>
            <p:nvPr/>
          </p:nvGrpSpPr>
          <p:grpSpPr>
            <a:xfrm>
              <a:off x="1635117" y="5801287"/>
              <a:ext cx="1201106" cy="246221"/>
              <a:chOff x="270640" y="5528874"/>
              <a:chExt cx="1201106" cy="246221"/>
            </a:xfrm>
          </p:grpSpPr>
          <p:sp>
            <p:nvSpPr>
              <p:cNvPr id="778" name="Google Shape;778;p32"/>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779" name="Google Shape;779;p32"/>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sp>
        <p:nvSpPr>
          <p:cNvPr id="780" name="Google Shape;780;p32"/>
          <p:cNvSpPr txBox="1"/>
          <p:nvPr/>
        </p:nvSpPr>
        <p:spPr>
          <a:xfrm>
            <a:off x="5685745" y="2593559"/>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Owners</a:t>
            </a:r>
            <a:endParaRPr/>
          </a:p>
        </p:txBody>
      </p:sp>
      <p:sp>
        <p:nvSpPr>
          <p:cNvPr id="781" name="Google Shape;781;p32"/>
          <p:cNvSpPr txBox="1"/>
          <p:nvPr/>
        </p:nvSpPr>
        <p:spPr>
          <a:xfrm>
            <a:off x="919872" y="2593559"/>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Designers</a:t>
            </a:r>
            <a:endParaRPr/>
          </a:p>
        </p:txBody>
      </p:sp>
      <p:graphicFrame>
        <p:nvGraphicFramePr>
          <p:cNvPr id="782" name="Google Shape;782;p32"/>
          <p:cNvGraphicFramePr/>
          <p:nvPr/>
        </p:nvGraphicFramePr>
        <p:xfrm>
          <a:off x="1156335" y="2861960"/>
          <a:ext cx="3181350" cy="3230154"/>
        </p:xfrm>
        <a:graphic>
          <a:graphicData uri="http://schemas.openxmlformats.org/drawingml/2006/chart">
            <c:chart r:id="rId5"/>
          </a:graphicData>
        </a:graphic>
      </p:graphicFrame>
      <p:sp>
        <p:nvSpPr>
          <p:cNvPr id="783" name="Google Shape;783;p32"/>
          <p:cNvSpPr txBox="1"/>
          <p:nvPr/>
        </p:nvSpPr>
        <p:spPr>
          <a:xfrm>
            <a:off x="285595" y="5817365"/>
            <a:ext cx="135515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Total (n=310)</a:t>
            </a:r>
            <a:endParaRPr/>
          </a:p>
        </p:txBody>
      </p:sp>
    </p:spTree>
  </p:cSld>
  <p:clrMapOvr>
    <a:masterClrMapping/>
  </p:clrMapOvr>
  <mc:AlternateContent>
    <mc:Choice Requires="p14">
      <p:transition p14:dur="250">
        <p:fade/>
      </p:transition>
    </mc:Choice>
    <mc:Fallback>
      <p:transition>
        <p:fade/>
      </p:transition>
    </mc:Fallback>
  </mc:AlternateContent>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7" name="Shape 787"/>
        <p:cNvGrpSpPr/>
        <p:nvPr/>
      </p:nvGrpSpPr>
      <p:grpSpPr>
        <a:xfrm>
          <a:off x="0" y="0"/>
          <a:ext cx="0" cy="0"/>
          <a:chOff x="0" y="0"/>
          <a:chExt cx="0" cy="0"/>
        </a:xfrm>
      </p:grpSpPr>
      <p:grpSp>
        <p:nvGrpSpPr>
          <p:cNvPr id="788" name="Google Shape;788;p33"/>
          <p:cNvGrpSpPr/>
          <p:nvPr/>
        </p:nvGrpSpPr>
        <p:grpSpPr>
          <a:xfrm>
            <a:off x="0" y="1371600"/>
            <a:ext cx="8991600" cy="5467528"/>
            <a:chOff x="0" y="1371600"/>
            <a:chExt cx="8991600" cy="5467528"/>
          </a:xfrm>
        </p:grpSpPr>
        <p:sp>
          <p:nvSpPr>
            <p:cNvPr id="789" name="Google Shape;789;p33"/>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790" name="Google Shape;790;p33"/>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791" name="Google Shape;791;p33"/>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792" name="Google Shape;792;p33"/>
          <p:cNvSpPr/>
          <p:nvPr/>
        </p:nvSpPr>
        <p:spPr>
          <a:xfrm>
            <a:off x="193830" y="2409198"/>
            <a:ext cx="8628996" cy="374287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793" name="Google Shape;793;p33"/>
          <p:cNvSpPr txBox="1"/>
          <p:nvPr/>
        </p:nvSpPr>
        <p:spPr>
          <a:xfrm>
            <a:off x="270640" y="433410"/>
            <a:ext cx="8462963" cy="76944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595959"/>
              </a:buClr>
              <a:buSzPts val="2400"/>
              <a:buFont typeface="Arial"/>
              <a:buNone/>
            </a:pPr>
            <a:r>
              <a:rPr b="1" i="0" lang="en-US" sz="2400" u="none" cap="none" strike="noStrike">
                <a:solidFill>
                  <a:srgbClr val="595959"/>
                </a:solidFill>
                <a:latin typeface="Arial"/>
                <a:ea typeface="Arial"/>
                <a:cs typeface="Arial"/>
                <a:sym typeface="Arial"/>
              </a:rPr>
              <a:t>Typical vs. Best:                                    </a:t>
            </a:r>
            <a:br>
              <a:rPr b="1" i="0" lang="en-US" sz="2400" u="none" cap="none" strike="noStrike">
                <a:solidFill>
                  <a:srgbClr val="595959"/>
                </a:solidFill>
                <a:latin typeface="Arial"/>
                <a:ea typeface="Arial"/>
                <a:cs typeface="Arial"/>
                <a:sym typeface="Arial"/>
              </a:rPr>
            </a:br>
            <a:r>
              <a:rPr b="0" i="0" lang="en-US" sz="2000" u="none" cap="none" strike="noStrike">
                <a:solidFill>
                  <a:srgbClr val="595959"/>
                </a:solidFill>
                <a:latin typeface="Arial"/>
                <a:ea typeface="Arial"/>
                <a:cs typeface="Arial"/>
                <a:sym typeface="Arial"/>
              </a:rPr>
              <a:t>Timeliness of Decision Making Related to Issue Resolution</a:t>
            </a:r>
            <a:endParaRPr/>
          </a:p>
        </p:txBody>
      </p:sp>
      <p:graphicFrame>
        <p:nvGraphicFramePr>
          <p:cNvPr id="794" name="Google Shape;794;p33"/>
          <p:cNvGraphicFramePr/>
          <p:nvPr/>
        </p:nvGraphicFramePr>
        <p:xfrm>
          <a:off x="5273019" y="2763001"/>
          <a:ext cx="4479823" cy="3513433"/>
        </p:xfrm>
        <a:graphic>
          <a:graphicData uri="http://schemas.openxmlformats.org/drawingml/2006/chart">
            <c:chart r:id="rId4"/>
          </a:graphicData>
        </a:graphic>
      </p:graphicFrame>
      <p:sp>
        <p:nvSpPr>
          <p:cNvPr id="795" name="Google Shape;795;p33"/>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D2/</a:t>
            </a:r>
            <a:r>
              <a:rPr b="0" i="0" lang="en-US" sz="900" u="none" cap="none" strike="noStrike">
                <a:solidFill>
                  <a:srgbClr val="595959"/>
                </a:solidFill>
                <a:latin typeface="Arial"/>
                <a:ea typeface="Arial"/>
                <a:cs typeface="Arial"/>
                <a:sym typeface="Arial"/>
              </a:rPr>
              <a:t>B14. </a:t>
            </a:r>
            <a:r>
              <a:rPr lang="en-US" sz="900">
                <a:solidFill>
                  <a:srgbClr val="595959"/>
                </a:solidFill>
                <a:latin typeface="Arial"/>
                <a:ea typeface="Arial"/>
                <a:cs typeface="Arial"/>
                <a:sym typeface="Arial"/>
              </a:rPr>
              <a:t>On a scale of 1 to 4, how would the majority of key stakeholders rate the timeliness of decision making related to issue resolution starting in design and through construction completion on these specific projects?</a:t>
            </a:r>
            <a:r>
              <a:rPr b="0" i="0" lang="en-US" sz="900" u="none" cap="none" strike="noStrike">
                <a:solidFill>
                  <a:srgbClr val="595959"/>
                </a:solidFill>
                <a:latin typeface="Arial"/>
                <a:ea typeface="Arial"/>
                <a:cs typeface="Arial"/>
                <a:sym typeface="Arial"/>
              </a:rPr>
              <a:t>.</a:t>
            </a:r>
            <a:endParaRPr/>
          </a:p>
        </p:txBody>
      </p:sp>
      <p:sp>
        <p:nvSpPr>
          <p:cNvPr id="796" name="Google Shape;796;p33"/>
          <p:cNvSpPr txBox="1"/>
          <p:nvPr/>
        </p:nvSpPr>
        <p:spPr>
          <a:xfrm>
            <a:off x="232235" y="1393535"/>
            <a:ext cx="8510588" cy="101566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Like the owners, a higher percentage of designers report</a:t>
            </a:r>
            <a:r>
              <a:rPr b="0" i="0" lang="en-US" sz="1200" u="none" cap="none" strike="noStrike">
                <a:solidFill>
                  <a:srgbClr val="000000"/>
                </a:solidFill>
                <a:latin typeface="Arial"/>
                <a:ea typeface="Arial"/>
                <a:cs typeface="Arial"/>
                <a:sym typeface="Arial"/>
              </a:rPr>
              <a:t> that decision making is always on time on their </a:t>
            </a:r>
            <a:r>
              <a:rPr b="1" i="0" lang="en-US" sz="1200" u="none" cap="none" strike="noStrike">
                <a:solidFill>
                  <a:srgbClr val="000000"/>
                </a:solidFill>
                <a:latin typeface="Arial"/>
                <a:ea typeface="Arial"/>
                <a:cs typeface="Arial"/>
                <a:sym typeface="Arial"/>
              </a:rPr>
              <a:t>Best </a:t>
            </a:r>
            <a:r>
              <a:rPr b="1" i="0" lang="en-US" sz="1200">
                <a:solidFill>
                  <a:srgbClr val="000000"/>
                </a:solidFill>
                <a:latin typeface="Arial"/>
                <a:ea typeface="Arial"/>
                <a:cs typeface="Arial"/>
                <a:sym typeface="Arial"/>
              </a:rPr>
              <a:t>P</a:t>
            </a:r>
            <a:r>
              <a:rPr b="1" i="0" lang="en-US" sz="1200" u="none" cap="none" strike="noStrike">
                <a:solidFill>
                  <a:srgbClr val="000000"/>
                </a:solidFill>
                <a:latin typeface="Arial"/>
                <a:ea typeface="Arial"/>
                <a:cs typeface="Arial"/>
                <a:sym typeface="Arial"/>
              </a:rPr>
              <a:t>projects</a:t>
            </a:r>
            <a:r>
              <a:rPr b="0" i="0" lang="en-US" sz="1200" u="none" cap="none" strike="noStrike">
                <a:solidFill>
                  <a:srgbClr val="000000"/>
                </a:solidFill>
                <a:latin typeface="Arial"/>
                <a:ea typeface="Arial"/>
                <a:cs typeface="Arial"/>
                <a:sym typeface="Arial"/>
              </a:rPr>
              <a:t>, but the gap between </a:t>
            </a:r>
            <a:r>
              <a:rPr b="1" i="0" lang="en-US" sz="1200" u="none" cap="none" strike="noStrike">
                <a:solidFill>
                  <a:srgbClr val="000000"/>
                </a:solidFill>
                <a:latin typeface="Arial"/>
                <a:ea typeface="Arial"/>
                <a:cs typeface="Arial"/>
                <a:sym typeface="Arial"/>
              </a:rPr>
              <a:t>Typical </a:t>
            </a:r>
            <a:r>
              <a:rPr b="0" i="0" lang="en-US" sz="1200" u="none" cap="none" strike="noStrike">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Best Projects </a:t>
            </a:r>
            <a:r>
              <a:rPr b="0" i="0" lang="en-US" sz="1200">
                <a:solidFill>
                  <a:srgbClr val="000000"/>
                </a:solidFill>
                <a:latin typeface="Arial"/>
                <a:ea typeface="Arial"/>
                <a:cs typeface="Arial"/>
                <a:sym typeface="Arial"/>
              </a:rPr>
              <a:t>is larger for owners.</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More than half of designers find that their </a:t>
            </a:r>
            <a:r>
              <a:rPr b="1" i="0" lang="en-US" sz="1200">
                <a:solidFill>
                  <a:srgbClr val="000000"/>
                </a:solidFill>
                <a:latin typeface="Arial"/>
                <a:ea typeface="Arial"/>
                <a:cs typeface="Arial"/>
                <a:sym typeface="Arial"/>
              </a:rPr>
              <a:t>Typical (58%)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Best (59%) Projects </a:t>
            </a:r>
            <a:r>
              <a:rPr b="0" i="0" lang="en-US" sz="1200">
                <a:solidFill>
                  <a:srgbClr val="000000"/>
                </a:solidFill>
                <a:latin typeface="Arial"/>
                <a:ea typeface="Arial"/>
                <a:cs typeface="Arial"/>
                <a:sym typeface="Arial"/>
              </a:rPr>
              <a:t>frequently have decisions made on time.</a:t>
            </a:r>
            <a:endParaRPr b="0" i="0" sz="1200">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Arial"/>
              <a:ea typeface="Arial"/>
              <a:cs typeface="Arial"/>
              <a:sym typeface="Arial"/>
            </a:endParaRPr>
          </a:p>
        </p:txBody>
      </p:sp>
      <p:sp>
        <p:nvSpPr>
          <p:cNvPr id="797" name="Google Shape;797;p33"/>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(n=81)</a:t>
            </a:r>
            <a:endParaRPr/>
          </a:p>
        </p:txBody>
      </p:sp>
      <p:sp>
        <p:nvSpPr>
          <p:cNvPr id="798" name="Google Shape;798;p33"/>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799" name="Google Shape;799;p33"/>
          <p:cNvGrpSpPr/>
          <p:nvPr/>
        </p:nvGrpSpPr>
        <p:grpSpPr>
          <a:xfrm>
            <a:off x="3227825" y="5871129"/>
            <a:ext cx="2565583" cy="246221"/>
            <a:chOff x="270640" y="5801287"/>
            <a:chExt cx="2565583" cy="246221"/>
          </a:xfrm>
        </p:grpSpPr>
        <p:sp>
          <p:nvSpPr>
            <p:cNvPr id="800" name="Google Shape;800;p33"/>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801" name="Google Shape;801;p33"/>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802" name="Google Shape;802;p33"/>
            <p:cNvGrpSpPr/>
            <p:nvPr/>
          </p:nvGrpSpPr>
          <p:grpSpPr>
            <a:xfrm>
              <a:off x="1635117" y="5801287"/>
              <a:ext cx="1201106" cy="246221"/>
              <a:chOff x="270640" y="5528874"/>
              <a:chExt cx="1201106" cy="246221"/>
            </a:xfrm>
          </p:grpSpPr>
          <p:sp>
            <p:nvSpPr>
              <p:cNvPr id="803" name="Google Shape;803;p33"/>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804" name="Google Shape;804;p33"/>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sp>
        <p:nvSpPr>
          <p:cNvPr id="805" name="Google Shape;805;p33"/>
          <p:cNvSpPr txBox="1"/>
          <p:nvPr/>
        </p:nvSpPr>
        <p:spPr>
          <a:xfrm>
            <a:off x="5685745" y="2593559"/>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Owners</a:t>
            </a:r>
            <a:endParaRPr/>
          </a:p>
        </p:txBody>
      </p:sp>
      <p:sp>
        <p:nvSpPr>
          <p:cNvPr id="806" name="Google Shape;806;p33"/>
          <p:cNvSpPr txBox="1"/>
          <p:nvPr/>
        </p:nvSpPr>
        <p:spPr>
          <a:xfrm>
            <a:off x="919872" y="2593559"/>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Designers</a:t>
            </a:r>
            <a:endParaRPr/>
          </a:p>
        </p:txBody>
      </p:sp>
      <p:sp>
        <p:nvSpPr>
          <p:cNvPr id="807" name="Google Shape;807;p33"/>
          <p:cNvSpPr txBox="1"/>
          <p:nvPr/>
        </p:nvSpPr>
        <p:spPr>
          <a:xfrm>
            <a:off x="285595" y="5817365"/>
            <a:ext cx="135515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Total (n=310)</a:t>
            </a:r>
            <a:endParaRPr/>
          </a:p>
        </p:txBody>
      </p:sp>
      <p:graphicFrame>
        <p:nvGraphicFramePr>
          <p:cNvPr id="808" name="Google Shape;808;p33"/>
          <p:cNvGraphicFramePr/>
          <p:nvPr/>
        </p:nvGraphicFramePr>
        <p:xfrm>
          <a:off x="819959" y="2763001"/>
          <a:ext cx="3912412" cy="3315974"/>
        </p:xfrm>
        <a:graphic>
          <a:graphicData uri="http://schemas.openxmlformats.org/drawingml/2006/chart">
            <c:chart r:id="rId5"/>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2" name="Shape 812"/>
        <p:cNvGrpSpPr/>
        <p:nvPr/>
      </p:nvGrpSpPr>
      <p:grpSpPr>
        <a:xfrm>
          <a:off x="0" y="0"/>
          <a:ext cx="0" cy="0"/>
          <a:chOff x="0" y="0"/>
          <a:chExt cx="0" cy="0"/>
        </a:xfrm>
      </p:grpSpPr>
      <p:grpSp>
        <p:nvGrpSpPr>
          <p:cNvPr id="813" name="Google Shape;813;p34"/>
          <p:cNvGrpSpPr/>
          <p:nvPr/>
        </p:nvGrpSpPr>
        <p:grpSpPr>
          <a:xfrm>
            <a:off x="0" y="1371600"/>
            <a:ext cx="8991600" cy="5467528"/>
            <a:chOff x="0" y="1371600"/>
            <a:chExt cx="8991600" cy="5467528"/>
          </a:xfrm>
        </p:grpSpPr>
        <p:sp>
          <p:nvSpPr>
            <p:cNvPr id="814" name="Google Shape;814;p34"/>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815" name="Google Shape;815;p34"/>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816" name="Google Shape;816;p34"/>
          <p:cNvSpPr/>
          <p:nvPr/>
        </p:nvSpPr>
        <p:spPr>
          <a:xfrm>
            <a:off x="193830" y="2409198"/>
            <a:ext cx="8628996" cy="374287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817" name="Google Shape;817;p34"/>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818" name="Google Shape;818;p34"/>
          <p:cNvSpPr txBox="1"/>
          <p:nvPr/>
        </p:nvSpPr>
        <p:spPr>
          <a:xfrm>
            <a:off x="270640" y="433410"/>
            <a:ext cx="8462963"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2000">
                <a:solidFill>
                  <a:srgbClr val="595959"/>
                </a:solidFill>
                <a:latin typeface="Arial"/>
                <a:ea typeface="Arial"/>
                <a:cs typeface="Arial"/>
                <a:sym typeface="Arial"/>
              </a:rPr>
              <a:t>Commitment of Team Members to Same Project Goals</a:t>
            </a:r>
            <a:endParaRPr/>
          </a:p>
        </p:txBody>
      </p:sp>
      <p:graphicFrame>
        <p:nvGraphicFramePr>
          <p:cNvPr id="819" name="Google Shape;819;p34"/>
          <p:cNvGraphicFramePr/>
          <p:nvPr/>
        </p:nvGraphicFramePr>
        <p:xfrm>
          <a:off x="4331104" y="2784161"/>
          <a:ext cx="4556633" cy="3375953"/>
        </p:xfrm>
        <a:graphic>
          <a:graphicData uri="http://schemas.openxmlformats.org/drawingml/2006/chart">
            <c:chart r:id="rId4"/>
          </a:graphicData>
        </a:graphic>
      </p:graphicFrame>
      <p:sp>
        <p:nvSpPr>
          <p:cNvPr id="820" name="Google Shape;820;p34"/>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D3/B15. On a scale of 1 to 4, how would the majority of key stakeholders rate how committed all project team members were to the same project goals on these specific projects? Select one response per row.</a:t>
            </a:r>
            <a:endParaRPr/>
          </a:p>
        </p:txBody>
      </p:sp>
      <p:sp>
        <p:nvSpPr>
          <p:cNvPr id="821" name="Google Shape;821;p34"/>
          <p:cNvSpPr txBox="1"/>
          <p:nvPr/>
        </p:nvSpPr>
        <p:spPr>
          <a:xfrm>
            <a:off x="232234" y="1393535"/>
            <a:ext cx="8667402"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Designers’ pattern of responses for </a:t>
            </a:r>
            <a:r>
              <a:rPr b="1" i="0" lang="en-US" sz="1200">
                <a:solidFill>
                  <a:schemeClr val="dk1"/>
                </a:solidFill>
                <a:latin typeface="Arial"/>
                <a:ea typeface="Arial"/>
                <a:cs typeface="Arial"/>
                <a:sym typeface="Arial"/>
              </a:rPr>
              <a:t>Typical </a:t>
            </a:r>
            <a:r>
              <a:rPr b="0" i="0" lang="en-US" sz="1200">
                <a:solidFill>
                  <a:schemeClr val="dk1"/>
                </a:solidFill>
                <a:latin typeface="Arial"/>
                <a:ea typeface="Arial"/>
                <a:cs typeface="Arial"/>
                <a:sym typeface="Arial"/>
              </a:rPr>
              <a:t>and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follow similar patterns to the owner responses when it comes to team member commitment to project goals, with more best performing projects rated a 4, and more typical projects in all other ratings.</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For both Designers and Owners, </a:t>
            </a:r>
            <a:r>
              <a:rPr b="1" i="0" lang="en-US" sz="1200">
                <a:solidFill>
                  <a:schemeClr val="dk1"/>
                </a:solidFill>
                <a:latin typeface="Arial"/>
                <a:ea typeface="Arial"/>
                <a:cs typeface="Arial"/>
                <a:sym typeface="Arial"/>
              </a:rPr>
              <a:t>Best Projects </a:t>
            </a:r>
            <a:r>
              <a:rPr b="0" i="0" lang="en-US" sz="1200">
                <a:solidFill>
                  <a:schemeClr val="dk1"/>
                </a:solidFill>
                <a:latin typeface="Arial"/>
                <a:ea typeface="Arial"/>
                <a:cs typeface="Arial"/>
                <a:sym typeface="Arial"/>
              </a:rPr>
              <a:t>are nearly evenly split between a 4 and 3 rating.</a:t>
            </a:r>
            <a:endParaRPr/>
          </a:p>
        </p:txBody>
      </p:sp>
      <p:sp>
        <p:nvSpPr>
          <p:cNvPr id="822" name="Google Shape;822;p34"/>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(n=81)</a:t>
            </a:r>
            <a:endParaRPr/>
          </a:p>
        </p:txBody>
      </p:sp>
      <p:sp>
        <p:nvSpPr>
          <p:cNvPr id="823" name="Google Shape;823;p34"/>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824" name="Google Shape;824;p34"/>
          <p:cNvGrpSpPr/>
          <p:nvPr/>
        </p:nvGrpSpPr>
        <p:grpSpPr>
          <a:xfrm>
            <a:off x="3227825" y="5871129"/>
            <a:ext cx="2565583" cy="246221"/>
            <a:chOff x="270640" y="5801287"/>
            <a:chExt cx="2565583" cy="246221"/>
          </a:xfrm>
        </p:grpSpPr>
        <p:sp>
          <p:nvSpPr>
            <p:cNvPr id="825" name="Google Shape;825;p34"/>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826" name="Google Shape;826;p34"/>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827" name="Google Shape;827;p34"/>
            <p:cNvGrpSpPr/>
            <p:nvPr/>
          </p:nvGrpSpPr>
          <p:grpSpPr>
            <a:xfrm>
              <a:off x="1635117" y="5801287"/>
              <a:ext cx="1201106" cy="246221"/>
              <a:chOff x="270640" y="5528874"/>
              <a:chExt cx="1201106" cy="246221"/>
            </a:xfrm>
          </p:grpSpPr>
          <p:sp>
            <p:nvSpPr>
              <p:cNvPr id="828" name="Google Shape;828;p34"/>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829" name="Google Shape;829;p34"/>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sp>
        <p:nvSpPr>
          <p:cNvPr id="830" name="Google Shape;830;p34"/>
          <p:cNvSpPr txBox="1"/>
          <p:nvPr/>
        </p:nvSpPr>
        <p:spPr>
          <a:xfrm>
            <a:off x="285595" y="5817365"/>
            <a:ext cx="135515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831" name="Google Shape;831;p34"/>
          <p:cNvSpPr txBox="1"/>
          <p:nvPr/>
        </p:nvSpPr>
        <p:spPr>
          <a:xfrm>
            <a:off x="919872" y="2441880"/>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Designers</a:t>
            </a:r>
            <a:endParaRPr/>
          </a:p>
        </p:txBody>
      </p:sp>
      <p:sp>
        <p:nvSpPr>
          <p:cNvPr id="832" name="Google Shape;832;p34"/>
          <p:cNvSpPr txBox="1"/>
          <p:nvPr/>
        </p:nvSpPr>
        <p:spPr>
          <a:xfrm>
            <a:off x="5071265" y="2464973"/>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Owners</a:t>
            </a:r>
            <a:endParaRPr/>
          </a:p>
        </p:txBody>
      </p:sp>
      <p:graphicFrame>
        <p:nvGraphicFramePr>
          <p:cNvPr id="833" name="Google Shape;833;p34"/>
          <p:cNvGraphicFramePr/>
          <p:nvPr/>
        </p:nvGraphicFramePr>
        <p:xfrm>
          <a:off x="128919" y="2749657"/>
          <a:ext cx="4215034" cy="3291072"/>
        </p:xfrm>
        <a:graphic>
          <a:graphicData uri="http://schemas.openxmlformats.org/drawingml/2006/chart">
            <c:chart r:id="rId5"/>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7" name="Shape 837"/>
        <p:cNvGrpSpPr/>
        <p:nvPr/>
      </p:nvGrpSpPr>
      <p:grpSpPr>
        <a:xfrm>
          <a:off x="0" y="0"/>
          <a:ext cx="0" cy="0"/>
          <a:chOff x="0" y="0"/>
          <a:chExt cx="0" cy="0"/>
        </a:xfrm>
      </p:grpSpPr>
      <p:grpSp>
        <p:nvGrpSpPr>
          <p:cNvPr id="838" name="Google Shape;838;p35"/>
          <p:cNvGrpSpPr/>
          <p:nvPr/>
        </p:nvGrpSpPr>
        <p:grpSpPr>
          <a:xfrm>
            <a:off x="0" y="1371600"/>
            <a:ext cx="8991600" cy="5467528"/>
            <a:chOff x="0" y="1371600"/>
            <a:chExt cx="8991600" cy="5467528"/>
          </a:xfrm>
        </p:grpSpPr>
        <p:sp>
          <p:nvSpPr>
            <p:cNvPr id="839" name="Google Shape;839;p35"/>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840" name="Google Shape;840;p35"/>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841" name="Google Shape;841;p35"/>
          <p:cNvSpPr/>
          <p:nvPr/>
        </p:nvSpPr>
        <p:spPr>
          <a:xfrm>
            <a:off x="193830" y="2409198"/>
            <a:ext cx="8628996" cy="374287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graphicFrame>
        <p:nvGraphicFramePr>
          <p:cNvPr id="842" name="Google Shape;842;p35"/>
          <p:cNvGraphicFramePr/>
          <p:nvPr/>
        </p:nvGraphicFramePr>
        <p:xfrm>
          <a:off x="4427390" y="2822880"/>
          <a:ext cx="4441418" cy="3100172"/>
        </p:xfrm>
        <a:graphic>
          <a:graphicData uri="http://schemas.openxmlformats.org/drawingml/2006/chart">
            <c:chart r:id="rId4"/>
          </a:graphicData>
        </a:graphic>
      </p:graphicFrame>
      <p:sp>
        <p:nvSpPr>
          <p:cNvPr id="843" name="Google Shape;843;p35"/>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844" name="Google Shape;844;p35"/>
          <p:cNvSpPr txBox="1"/>
          <p:nvPr/>
        </p:nvSpPr>
        <p:spPr>
          <a:xfrm>
            <a:off x="270640" y="433410"/>
            <a:ext cx="8462963"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2000">
                <a:solidFill>
                  <a:srgbClr val="595959"/>
                </a:solidFill>
                <a:latin typeface="Arial"/>
                <a:ea typeface="Arial"/>
                <a:cs typeface="Arial"/>
                <a:sym typeface="Arial"/>
              </a:rPr>
              <a:t>Integration of Project Team Members</a:t>
            </a:r>
            <a:endParaRPr/>
          </a:p>
        </p:txBody>
      </p:sp>
      <p:sp>
        <p:nvSpPr>
          <p:cNvPr id="845" name="Google Shape;845;p35"/>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D4/B16. how would the majority of key stakeholders describe the integration (relatedness) of project team members on these specific projects?</a:t>
            </a:r>
            <a:endParaRPr/>
          </a:p>
        </p:txBody>
      </p:sp>
      <p:sp>
        <p:nvSpPr>
          <p:cNvPr id="846" name="Google Shape;846;p35"/>
          <p:cNvSpPr txBox="1"/>
          <p:nvPr/>
        </p:nvSpPr>
        <p:spPr>
          <a:xfrm>
            <a:off x="232235" y="1393535"/>
            <a:ext cx="8667402" cy="120032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overall pattern of responses is similar for designers and owners.</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designers and owners rate team integration on their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as a 4, with about a third selecting 3.</a:t>
            </a:r>
            <a:endParaRPr/>
          </a:p>
          <a:p>
            <a:pPr indent="-342900" lvl="0" marL="342900" marR="0" rtl="0" algn="l">
              <a:spcBef>
                <a:spcPts val="0"/>
              </a:spcBef>
              <a:spcAft>
                <a:spcPts val="0"/>
              </a:spcAft>
              <a:buClr>
                <a:schemeClr val="dk1"/>
              </a:buClr>
              <a:buSzPts val="1200"/>
              <a:buFont typeface="Noto Sans Symbols"/>
              <a:buChar char="▪"/>
            </a:pP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tend to fall primarily in the 3 category, with a large percentage also rated 2 for both designers and owners.</a:t>
            </a:r>
            <a:endParaRPr b="1" i="0" sz="1200">
              <a:solidFill>
                <a:schemeClr val="dk1"/>
              </a:solidFill>
              <a:latin typeface="Arial"/>
              <a:ea typeface="Arial"/>
              <a:cs typeface="Arial"/>
              <a:sym typeface="Arial"/>
            </a:endParaRPr>
          </a:p>
          <a:p>
            <a:pPr indent="-266700" lvl="0" marL="342900" marR="0" rtl="0" algn="l">
              <a:spcBef>
                <a:spcPts val="0"/>
              </a:spcBef>
              <a:spcAft>
                <a:spcPts val="0"/>
              </a:spcAft>
              <a:buClr>
                <a:schemeClr val="dk1"/>
              </a:buClr>
              <a:buSzPts val="1200"/>
              <a:buFont typeface="Noto Sans Symbols"/>
              <a:buNone/>
            </a:pPr>
            <a:r>
              <a:t/>
            </a:r>
            <a:endParaRPr b="0" i="0" sz="1200">
              <a:solidFill>
                <a:schemeClr val="dk1"/>
              </a:solidFill>
              <a:latin typeface="Arial"/>
              <a:ea typeface="Arial"/>
              <a:cs typeface="Arial"/>
              <a:sym typeface="Arial"/>
            </a:endParaRPr>
          </a:p>
          <a:p>
            <a:pPr indent="-266700" lvl="0" marL="342900" marR="0" rtl="0" algn="l">
              <a:spcBef>
                <a:spcPts val="0"/>
              </a:spcBef>
              <a:spcAft>
                <a:spcPts val="0"/>
              </a:spcAft>
              <a:buClr>
                <a:schemeClr val="dk1"/>
              </a:buClr>
              <a:buSzPts val="1200"/>
              <a:buFont typeface="Noto Sans Symbols"/>
              <a:buNone/>
            </a:pPr>
            <a:r>
              <a:t/>
            </a:r>
            <a:endParaRPr b="0" i="0" sz="1200">
              <a:solidFill>
                <a:schemeClr val="dk1"/>
              </a:solidFill>
              <a:latin typeface="Arial"/>
              <a:ea typeface="Arial"/>
              <a:cs typeface="Arial"/>
              <a:sym typeface="Arial"/>
            </a:endParaRPr>
          </a:p>
        </p:txBody>
      </p:sp>
      <p:sp>
        <p:nvSpPr>
          <p:cNvPr id="847" name="Google Shape;847;p35"/>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(n=81)</a:t>
            </a:r>
            <a:endParaRPr/>
          </a:p>
        </p:txBody>
      </p:sp>
      <p:sp>
        <p:nvSpPr>
          <p:cNvPr id="848" name="Google Shape;848;p35"/>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pSp>
        <p:nvGrpSpPr>
          <p:cNvPr id="849" name="Google Shape;849;p35"/>
          <p:cNvGrpSpPr/>
          <p:nvPr/>
        </p:nvGrpSpPr>
        <p:grpSpPr>
          <a:xfrm>
            <a:off x="3227825" y="5871129"/>
            <a:ext cx="2565583" cy="246221"/>
            <a:chOff x="270640" y="5801287"/>
            <a:chExt cx="2565583" cy="246221"/>
          </a:xfrm>
        </p:grpSpPr>
        <p:sp>
          <p:nvSpPr>
            <p:cNvPr id="850" name="Google Shape;850;p35"/>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851" name="Google Shape;851;p35"/>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grpSp>
          <p:nvGrpSpPr>
            <p:cNvPr id="852" name="Google Shape;852;p35"/>
            <p:cNvGrpSpPr/>
            <p:nvPr/>
          </p:nvGrpSpPr>
          <p:grpSpPr>
            <a:xfrm>
              <a:off x="1635117" y="5801287"/>
              <a:ext cx="1201106" cy="246221"/>
              <a:chOff x="270640" y="5528874"/>
              <a:chExt cx="1201106" cy="246221"/>
            </a:xfrm>
          </p:grpSpPr>
          <p:sp>
            <p:nvSpPr>
              <p:cNvPr id="853" name="Google Shape;853;p35"/>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854" name="Google Shape;854;p35"/>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Projects</a:t>
                </a:r>
                <a:endParaRPr/>
              </a:p>
            </p:txBody>
          </p:sp>
        </p:grpSp>
      </p:grpSp>
      <p:sp>
        <p:nvSpPr>
          <p:cNvPr id="855" name="Google Shape;855;p35"/>
          <p:cNvSpPr txBox="1"/>
          <p:nvPr/>
        </p:nvSpPr>
        <p:spPr>
          <a:xfrm>
            <a:off x="285595" y="5817365"/>
            <a:ext cx="135515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856" name="Google Shape;856;p35"/>
          <p:cNvSpPr txBox="1"/>
          <p:nvPr/>
        </p:nvSpPr>
        <p:spPr>
          <a:xfrm>
            <a:off x="5071265" y="2464973"/>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Owners</a:t>
            </a:r>
            <a:endParaRPr/>
          </a:p>
        </p:txBody>
      </p:sp>
      <p:sp>
        <p:nvSpPr>
          <p:cNvPr id="857" name="Google Shape;857;p35"/>
          <p:cNvSpPr txBox="1"/>
          <p:nvPr/>
        </p:nvSpPr>
        <p:spPr>
          <a:xfrm>
            <a:off x="919872" y="2441880"/>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Designers</a:t>
            </a:r>
            <a:endParaRPr/>
          </a:p>
        </p:txBody>
      </p:sp>
      <p:graphicFrame>
        <p:nvGraphicFramePr>
          <p:cNvPr id="858" name="Google Shape;858;p35"/>
          <p:cNvGraphicFramePr/>
          <p:nvPr/>
        </p:nvGraphicFramePr>
        <p:xfrm>
          <a:off x="472761" y="2767483"/>
          <a:ext cx="3954629" cy="3068927"/>
        </p:xfrm>
        <a:graphic>
          <a:graphicData uri="http://schemas.openxmlformats.org/drawingml/2006/chart">
            <c:chart r:id="rId5"/>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2" name="Shape 862"/>
        <p:cNvGrpSpPr/>
        <p:nvPr/>
      </p:nvGrpSpPr>
      <p:grpSpPr>
        <a:xfrm>
          <a:off x="0" y="0"/>
          <a:ext cx="0" cy="0"/>
          <a:chOff x="0" y="0"/>
          <a:chExt cx="0" cy="0"/>
        </a:xfrm>
      </p:grpSpPr>
      <p:sp>
        <p:nvSpPr>
          <p:cNvPr id="863" name="Google Shape;863;p36"/>
          <p:cNvSpPr txBox="1"/>
          <p:nvPr>
            <p:ph type="title"/>
          </p:nvPr>
        </p:nvSpPr>
        <p:spPr>
          <a:xfrm>
            <a:off x="27064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Typical Project vs. Best Project</a:t>
            </a:r>
            <a:br>
              <a:rPr lang="en-US"/>
            </a:br>
            <a:endParaRPr/>
          </a:p>
        </p:txBody>
      </p:sp>
      <p:sp>
        <p:nvSpPr>
          <p:cNvPr id="864" name="Google Shape;864;p36"/>
          <p:cNvSpPr txBox="1"/>
          <p:nvPr>
            <p:ph idx="1" type="body"/>
          </p:nvPr>
        </p:nvSpPr>
        <p:spPr>
          <a:xfrm>
            <a:off x="2421319" y="2028082"/>
            <a:ext cx="6336826" cy="40508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D8D8D8"/>
              </a:buClr>
              <a:buSzPts val="2000"/>
              <a:buFont typeface="Noto Sans Symbols"/>
              <a:buChar char="⮚"/>
            </a:pPr>
            <a:r>
              <a:rPr lang="en-US">
                <a:solidFill>
                  <a:srgbClr val="D8D8D8"/>
                </a:solidFill>
              </a:rPr>
              <a:t>Selection of Best Versus Typical Projects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Project Outcomes</a:t>
            </a:r>
            <a:endParaRPr/>
          </a:p>
          <a:p>
            <a:pPr indent="-342900" lvl="0" marL="342900" rtl="0" algn="l">
              <a:spcBef>
                <a:spcPts val="1800"/>
              </a:spcBef>
              <a:spcAft>
                <a:spcPts val="0"/>
              </a:spcAft>
              <a:buClr>
                <a:srgbClr val="595959"/>
              </a:buClr>
              <a:buSzPts val="2000"/>
              <a:buFont typeface="Noto Sans Symbols"/>
              <a:buChar char="⮚"/>
            </a:pPr>
            <a:r>
              <a:rPr lang="en-US"/>
              <a:t>Influential Factors on Performance</a:t>
            </a:r>
            <a:endParaRPr/>
          </a:p>
          <a:p>
            <a:pPr indent="-220663" lvl="1" marL="457200" rtl="0" algn="l">
              <a:spcBef>
                <a:spcPts val="1200"/>
              </a:spcBef>
              <a:spcAft>
                <a:spcPts val="0"/>
              </a:spcAft>
              <a:buClr>
                <a:srgbClr val="D8D8D8"/>
              </a:buClr>
              <a:buSzPts val="2000"/>
              <a:buFont typeface="Noto Sans Symbols"/>
              <a:buChar char="▪"/>
            </a:pPr>
            <a:r>
              <a:rPr lang="en-US">
                <a:solidFill>
                  <a:srgbClr val="D8D8D8"/>
                </a:solidFill>
              </a:rPr>
              <a:t>Organizational Factors</a:t>
            </a:r>
            <a:endParaRPr/>
          </a:p>
          <a:p>
            <a:pPr indent="-220663" lvl="1" marL="457200" rtl="0" algn="l">
              <a:spcBef>
                <a:spcPts val="400"/>
              </a:spcBef>
              <a:spcAft>
                <a:spcPts val="0"/>
              </a:spcAft>
              <a:buClr>
                <a:schemeClr val="dk1"/>
              </a:buClr>
              <a:buSzPts val="2000"/>
              <a:buFont typeface="Noto Sans Symbols"/>
              <a:buChar char="▪"/>
            </a:pPr>
            <a:r>
              <a:rPr lang="en-US">
                <a:solidFill>
                  <a:schemeClr val="dk1"/>
                </a:solidFill>
              </a:rPr>
              <a:t>Commercial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Process/Operational Factors</a:t>
            </a:r>
            <a:endParaRPr/>
          </a:p>
          <a:p>
            <a:pPr indent="-215900" lvl="0" marL="342900" rtl="0" algn="l">
              <a:spcBef>
                <a:spcPts val="1000"/>
              </a:spcBef>
              <a:spcAft>
                <a:spcPts val="0"/>
              </a:spcAft>
              <a:buClr>
                <a:srgbClr val="595959"/>
              </a:buClr>
              <a:buSzPts val="2000"/>
              <a:buFont typeface="Noto Sans Symbols"/>
              <a:buNone/>
            </a:pPr>
            <a:r>
              <a:t/>
            </a:r>
            <a:endParaRPr/>
          </a:p>
          <a:p>
            <a:pPr indent="0" lvl="0" marL="0" rtl="0" algn="l">
              <a:spcBef>
                <a:spcPts val="700"/>
              </a:spcBef>
              <a:spcAft>
                <a:spcPts val="0"/>
              </a:spcAft>
              <a:buNone/>
            </a:pPr>
            <a:r>
              <a:t/>
            </a:r>
            <a:endParaRPr i="1" sz="1400"/>
          </a:p>
        </p:txBody>
      </p:sp>
      <p:sp>
        <p:nvSpPr>
          <p:cNvPr id="865" name="Google Shape;865;p36"/>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0" name="Shape 870"/>
        <p:cNvGrpSpPr/>
        <p:nvPr/>
      </p:nvGrpSpPr>
      <p:grpSpPr>
        <a:xfrm>
          <a:off x="0" y="0"/>
          <a:ext cx="0" cy="0"/>
          <a:chOff x="0" y="0"/>
          <a:chExt cx="0" cy="0"/>
        </a:xfrm>
      </p:grpSpPr>
      <p:grpSp>
        <p:nvGrpSpPr>
          <p:cNvPr id="871" name="Google Shape;871;p37"/>
          <p:cNvGrpSpPr/>
          <p:nvPr/>
        </p:nvGrpSpPr>
        <p:grpSpPr>
          <a:xfrm>
            <a:off x="-3025" y="1355129"/>
            <a:ext cx="8991600" cy="5573215"/>
            <a:chOff x="0" y="1371600"/>
            <a:chExt cx="8991600" cy="5467528"/>
          </a:xfrm>
        </p:grpSpPr>
        <p:sp>
          <p:nvSpPr>
            <p:cNvPr id="872" name="Google Shape;872;p37"/>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873" name="Google Shape;873;p37"/>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874" name="Google Shape;874;p37"/>
          <p:cNvSpPr/>
          <p:nvPr/>
        </p:nvSpPr>
        <p:spPr>
          <a:xfrm>
            <a:off x="119884" y="2256270"/>
            <a:ext cx="8628996" cy="4200241"/>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875" name="Google Shape;875;p37"/>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876" name="Google Shape;876;p37"/>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Engagement of Key Stakeholders</a:t>
            </a:r>
            <a:endParaRPr b="0" i="0" sz="2000" u="none" cap="none" strike="noStrike">
              <a:solidFill>
                <a:srgbClr val="595959"/>
              </a:solidFill>
              <a:latin typeface="Arial"/>
              <a:ea typeface="Arial"/>
              <a:cs typeface="Arial"/>
              <a:sym typeface="Arial"/>
            </a:endParaRPr>
          </a:p>
        </p:txBody>
      </p:sp>
      <p:sp>
        <p:nvSpPr>
          <p:cNvPr id="877" name="Google Shape;877;p37"/>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E1/E2</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Thinking of the best/typical project, when were the majority of key stakeholders first engaged on this specific project?</a:t>
            </a:r>
            <a:endParaRPr b="0" i="0" sz="900" u="none" cap="none" strike="noStrike">
              <a:solidFill>
                <a:srgbClr val="595959"/>
              </a:solidFill>
              <a:latin typeface="Arial"/>
              <a:ea typeface="Arial"/>
              <a:cs typeface="Arial"/>
              <a:sym typeface="Arial"/>
            </a:endParaRPr>
          </a:p>
        </p:txBody>
      </p:sp>
      <p:sp>
        <p:nvSpPr>
          <p:cNvPr id="878" name="Google Shape;878;p37"/>
          <p:cNvSpPr txBox="1"/>
          <p:nvPr/>
        </p:nvSpPr>
        <p:spPr>
          <a:xfrm>
            <a:off x="132708" y="1576591"/>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Primary consultants,</a:t>
            </a:r>
            <a:r>
              <a:rPr b="0" i="0" lang="en-US" sz="1200" u="none" cap="none" strike="noStrike">
                <a:solidFill>
                  <a:srgbClr val="000000"/>
                </a:solidFill>
                <a:latin typeface="Arial"/>
                <a:ea typeface="Arial"/>
                <a:cs typeface="Arial"/>
                <a:sym typeface="Arial"/>
              </a:rPr>
              <a:t> GCs/CMs and Key Trade Contractors are all engaged earlier on </a:t>
            </a:r>
            <a:r>
              <a:rPr b="1" i="0" lang="en-US" sz="1200" u="none" cap="none" strike="noStrike">
                <a:solidFill>
                  <a:srgbClr val="000000"/>
                </a:solidFill>
                <a:latin typeface="Arial"/>
                <a:ea typeface="Arial"/>
                <a:cs typeface="Arial"/>
                <a:sym typeface="Arial"/>
              </a:rPr>
              <a:t>Best Projects</a:t>
            </a:r>
            <a:r>
              <a:rPr b="0" i="0" lang="en-US" sz="1200" u="none" cap="none" strike="noStrike">
                <a:solidFill>
                  <a:srgbClr val="000000"/>
                </a:solidFill>
                <a:latin typeface="Arial"/>
                <a:ea typeface="Arial"/>
                <a:cs typeface="Arial"/>
                <a:sym typeface="Arial"/>
              </a:rPr>
              <a:t> than on </a:t>
            </a:r>
            <a:r>
              <a:rPr b="1" i="0" lang="en-US" sz="1200" u="none" cap="none" strike="noStrike">
                <a:solidFill>
                  <a:srgbClr val="000000"/>
                </a:solidFill>
                <a:latin typeface="Arial"/>
                <a:ea typeface="Arial"/>
                <a:cs typeface="Arial"/>
                <a:sym typeface="Arial"/>
              </a:rPr>
              <a:t>Typical Projects</a:t>
            </a:r>
            <a:r>
              <a:rPr b="0" i="0" lang="en-US" sz="1200" u="none" cap="none" strike="noStrike">
                <a:solidFill>
                  <a:srgbClr val="000000"/>
                </a:solidFill>
                <a:latin typeface="Arial"/>
                <a:ea typeface="Arial"/>
                <a:cs typeface="Arial"/>
                <a:sym typeface="Arial"/>
              </a:rPr>
              <a:t>.</a:t>
            </a:r>
            <a:endParaRPr/>
          </a:p>
        </p:txBody>
      </p:sp>
      <p:sp>
        <p:nvSpPr>
          <p:cNvPr id="879" name="Google Shape;879;p37"/>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880" name="Google Shape;880;p37"/>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881" name="Google Shape;881;p37"/>
          <p:cNvGrpSpPr/>
          <p:nvPr/>
        </p:nvGrpSpPr>
        <p:grpSpPr>
          <a:xfrm>
            <a:off x="3128298" y="6054185"/>
            <a:ext cx="2565583" cy="246221"/>
            <a:chOff x="270640" y="5801287"/>
            <a:chExt cx="2565583" cy="246221"/>
          </a:xfrm>
        </p:grpSpPr>
        <p:sp>
          <p:nvSpPr>
            <p:cNvPr id="882" name="Google Shape;882;p37"/>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883" name="Google Shape;883;p37"/>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884" name="Google Shape;884;p37"/>
            <p:cNvGrpSpPr/>
            <p:nvPr/>
          </p:nvGrpSpPr>
          <p:grpSpPr>
            <a:xfrm>
              <a:off x="1635117" y="5801287"/>
              <a:ext cx="1201106" cy="246221"/>
              <a:chOff x="270640" y="5528874"/>
              <a:chExt cx="1201106" cy="246221"/>
            </a:xfrm>
          </p:grpSpPr>
          <p:sp>
            <p:nvSpPr>
              <p:cNvPr id="885" name="Google Shape;885;p37"/>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886" name="Google Shape;886;p37"/>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887" name="Google Shape;887;p37"/>
          <p:cNvGraphicFramePr/>
          <p:nvPr/>
        </p:nvGraphicFramePr>
        <p:xfrm>
          <a:off x="199147" y="2316935"/>
          <a:ext cx="2683033" cy="3721861"/>
        </p:xfrm>
        <a:graphic>
          <a:graphicData uri="http://schemas.openxmlformats.org/drawingml/2006/chart">
            <c:chart r:id="rId4"/>
          </a:graphicData>
        </a:graphic>
      </p:graphicFrame>
      <p:graphicFrame>
        <p:nvGraphicFramePr>
          <p:cNvPr id="888" name="Google Shape;888;p37"/>
          <p:cNvGraphicFramePr/>
          <p:nvPr/>
        </p:nvGraphicFramePr>
        <p:xfrm>
          <a:off x="2670251" y="2304270"/>
          <a:ext cx="2186413" cy="3734526"/>
        </p:xfrm>
        <a:graphic>
          <a:graphicData uri="http://schemas.openxmlformats.org/drawingml/2006/chart">
            <c:chart r:id="rId5"/>
          </a:graphicData>
        </a:graphic>
      </p:graphicFrame>
      <p:graphicFrame>
        <p:nvGraphicFramePr>
          <p:cNvPr id="889" name="Google Shape;889;p37"/>
          <p:cNvGraphicFramePr/>
          <p:nvPr/>
        </p:nvGraphicFramePr>
        <p:xfrm>
          <a:off x="4666494" y="2291603"/>
          <a:ext cx="2251694" cy="3747193"/>
        </p:xfrm>
        <a:graphic>
          <a:graphicData uri="http://schemas.openxmlformats.org/drawingml/2006/chart">
            <c:chart r:id="rId6"/>
          </a:graphicData>
        </a:graphic>
      </p:graphicFrame>
      <p:graphicFrame>
        <p:nvGraphicFramePr>
          <p:cNvPr id="890" name="Google Shape;890;p37"/>
          <p:cNvGraphicFramePr/>
          <p:nvPr/>
        </p:nvGraphicFramePr>
        <p:xfrm>
          <a:off x="6475762" y="2268936"/>
          <a:ext cx="2257030" cy="3769860"/>
        </p:xfrm>
        <a:graphic>
          <a:graphicData uri="http://schemas.openxmlformats.org/drawingml/2006/chart">
            <c:chart r:id="rId7"/>
          </a:graphicData>
        </a:graphic>
      </p:graphicFrame>
      <p:cxnSp>
        <p:nvCxnSpPr>
          <p:cNvPr id="891" name="Google Shape;891;p37"/>
          <p:cNvCxnSpPr/>
          <p:nvPr/>
        </p:nvCxnSpPr>
        <p:spPr>
          <a:xfrm>
            <a:off x="119884" y="3124063"/>
            <a:ext cx="8628996" cy="0"/>
          </a:xfrm>
          <a:prstGeom prst="straightConnector1">
            <a:avLst/>
          </a:prstGeom>
          <a:noFill/>
          <a:ln cap="flat" cmpd="sng" w="9525">
            <a:solidFill>
              <a:schemeClr val="dk1"/>
            </a:solidFill>
            <a:prstDash val="dot"/>
            <a:round/>
            <a:headEnd len="sm" w="sm" type="none"/>
            <a:tailEnd len="sm" w="sm" type="none"/>
          </a:ln>
        </p:spPr>
      </p:cxnSp>
      <p:cxnSp>
        <p:nvCxnSpPr>
          <p:cNvPr id="892" name="Google Shape;892;p37"/>
          <p:cNvCxnSpPr/>
          <p:nvPr/>
        </p:nvCxnSpPr>
        <p:spPr>
          <a:xfrm>
            <a:off x="129149" y="3582620"/>
            <a:ext cx="8628996" cy="0"/>
          </a:xfrm>
          <a:prstGeom prst="straightConnector1">
            <a:avLst/>
          </a:prstGeom>
          <a:noFill/>
          <a:ln cap="flat" cmpd="sng" w="9525">
            <a:solidFill>
              <a:schemeClr val="dk1"/>
            </a:solidFill>
            <a:prstDash val="dot"/>
            <a:round/>
            <a:headEnd len="sm" w="sm" type="none"/>
            <a:tailEnd len="sm" w="sm" type="none"/>
          </a:ln>
        </p:spPr>
      </p:cxnSp>
      <p:cxnSp>
        <p:nvCxnSpPr>
          <p:cNvPr id="893" name="Google Shape;893;p37"/>
          <p:cNvCxnSpPr/>
          <p:nvPr/>
        </p:nvCxnSpPr>
        <p:spPr>
          <a:xfrm>
            <a:off x="90744" y="4043480"/>
            <a:ext cx="8628996" cy="0"/>
          </a:xfrm>
          <a:prstGeom prst="straightConnector1">
            <a:avLst/>
          </a:prstGeom>
          <a:noFill/>
          <a:ln cap="flat" cmpd="sng" w="9525">
            <a:solidFill>
              <a:schemeClr val="dk1"/>
            </a:solidFill>
            <a:prstDash val="dot"/>
            <a:round/>
            <a:headEnd len="sm" w="sm" type="none"/>
            <a:tailEnd len="sm" w="sm" type="none"/>
          </a:ln>
        </p:spPr>
      </p:cxnSp>
      <p:cxnSp>
        <p:nvCxnSpPr>
          <p:cNvPr id="894" name="Google Shape;894;p37"/>
          <p:cNvCxnSpPr/>
          <p:nvPr/>
        </p:nvCxnSpPr>
        <p:spPr>
          <a:xfrm>
            <a:off x="117020" y="4427530"/>
            <a:ext cx="8628996" cy="0"/>
          </a:xfrm>
          <a:prstGeom prst="straightConnector1">
            <a:avLst/>
          </a:prstGeom>
          <a:noFill/>
          <a:ln cap="flat" cmpd="sng" w="9525">
            <a:solidFill>
              <a:schemeClr val="dk1"/>
            </a:solidFill>
            <a:prstDash val="dot"/>
            <a:round/>
            <a:headEnd len="sm" w="sm" type="none"/>
            <a:tailEnd len="sm" w="sm" type="none"/>
          </a:ln>
        </p:spPr>
      </p:cxnSp>
      <p:cxnSp>
        <p:nvCxnSpPr>
          <p:cNvPr id="895" name="Google Shape;895;p37"/>
          <p:cNvCxnSpPr/>
          <p:nvPr/>
        </p:nvCxnSpPr>
        <p:spPr>
          <a:xfrm>
            <a:off x="117020" y="4888390"/>
            <a:ext cx="8628996" cy="0"/>
          </a:xfrm>
          <a:prstGeom prst="straightConnector1">
            <a:avLst/>
          </a:prstGeom>
          <a:noFill/>
          <a:ln cap="flat" cmpd="sng" w="9525">
            <a:solidFill>
              <a:schemeClr val="dk1"/>
            </a:solidFill>
            <a:prstDash val="dot"/>
            <a:round/>
            <a:headEnd len="sm" w="sm" type="none"/>
            <a:tailEnd len="sm" w="sm" type="none"/>
          </a:ln>
        </p:spPr>
      </p:cxnSp>
      <p:cxnSp>
        <p:nvCxnSpPr>
          <p:cNvPr id="896" name="Google Shape;896;p37"/>
          <p:cNvCxnSpPr/>
          <p:nvPr/>
        </p:nvCxnSpPr>
        <p:spPr>
          <a:xfrm>
            <a:off x="129149" y="5310845"/>
            <a:ext cx="8628996" cy="0"/>
          </a:xfrm>
          <a:prstGeom prst="straightConnector1">
            <a:avLst/>
          </a:prstGeom>
          <a:noFill/>
          <a:ln cap="flat" cmpd="sng" w="9525">
            <a:solidFill>
              <a:schemeClr val="dk1"/>
            </a:solidFill>
            <a:prstDash val="dot"/>
            <a:round/>
            <a:headEnd len="sm" w="sm" type="none"/>
            <a:tailEnd len="sm" w="sm" type="none"/>
          </a:ln>
        </p:spPr>
      </p:cxnSp>
      <p:sp>
        <p:nvSpPr>
          <p:cNvPr id="897" name="Google Shape;897;p37"/>
          <p:cNvSpPr/>
          <p:nvPr/>
        </p:nvSpPr>
        <p:spPr>
          <a:xfrm>
            <a:off x="270640" y="5810110"/>
            <a:ext cx="8487505" cy="228686"/>
          </a:xfrm>
          <a:prstGeom prst="rect">
            <a:avLst/>
          </a:prstGeom>
          <a:solidFill>
            <a:schemeClr val="lt1"/>
          </a:solid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t/>
            </a:r>
            <a:endParaRPr sz="900">
              <a:solidFill>
                <a:srgbClr val="595959"/>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2" name="Shape 902"/>
        <p:cNvGrpSpPr/>
        <p:nvPr/>
      </p:nvGrpSpPr>
      <p:grpSpPr>
        <a:xfrm>
          <a:off x="0" y="0"/>
          <a:ext cx="0" cy="0"/>
          <a:chOff x="0" y="0"/>
          <a:chExt cx="0" cy="0"/>
        </a:xfrm>
      </p:grpSpPr>
      <p:grpSp>
        <p:nvGrpSpPr>
          <p:cNvPr id="903" name="Google Shape;903;p38"/>
          <p:cNvGrpSpPr/>
          <p:nvPr/>
        </p:nvGrpSpPr>
        <p:grpSpPr>
          <a:xfrm>
            <a:off x="-3025" y="1355129"/>
            <a:ext cx="8991600" cy="5573215"/>
            <a:chOff x="0" y="1371600"/>
            <a:chExt cx="8991600" cy="5467528"/>
          </a:xfrm>
        </p:grpSpPr>
        <p:sp>
          <p:nvSpPr>
            <p:cNvPr id="904" name="Google Shape;904;p38"/>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905" name="Google Shape;905;p38"/>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906" name="Google Shape;906;p38"/>
          <p:cNvSpPr/>
          <p:nvPr/>
        </p:nvSpPr>
        <p:spPr>
          <a:xfrm>
            <a:off x="94303" y="2291603"/>
            <a:ext cx="8628996" cy="4200241"/>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907" name="Google Shape;907;p38"/>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908" name="Google Shape;908;p38"/>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Owner Engagement</a:t>
            </a:r>
            <a:endParaRPr b="0" i="0" sz="2400" u="none" cap="none" strike="noStrike">
              <a:solidFill>
                <a:srgbClr val="595959"/>
              </a:solidFill>
              <a:latin typeface="Arial"/>
              <a:ea typeface="Arial"/>
              <a:cs typeface="Arial"/>
              <a:sym typeface="Arial"/>
            </a:endParaRPr>
          </a:p>
        </p:txBody>
      </p:sp>
      <p:sp>
        <p:nvSpPr>
          <p:cNvPr id="909" name="Google Shape;909;p38"/>
          <p:cNvSpPr/>
          <p:nvPr/>
        </p:nvSpPr>
        <p:spPr>
          <a:xfrm>
            <a:off x="357672" y="6491844"/>
            <a:ext cx="6939877"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E3</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When were the following owner groups (internal or external) primarily engaged on this specific project? (Select all that apply)</a:t>
            </a:r>
            <a:endParaRPr b="0" i="0" sz="900" u="none" cap="none" strike="noStrike">
              <a:solidFill>
                <a:srgbClr val="595959"/>
              </a:solidFill>
              <a:latin typeface="Arial"/>
              <a:ea typeface="Arial"/>
              <a:cs typeface="Arial"/>
              <a:sym typeface="Arial"/>
            </a:endParaRPr>
          </a:p>
        </p:txBody>
      </p:sp>
      <p:sp>
        <p:nvSpPr>
          <p:cNvPr id="910" name="Google Shape;910;p38"/>
          <p:cNvSpPr txBox="1"/>
          <p:nvPr/>
        </p:nvSpPr>
        <p:spPr>
          <a:xfrm>
            <a:off x="132708" y="1388002"/>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Each of these owner groups is more frequently engaged in the concept and design phases on the </a:t>
            </a:r>
            <a:r>
              <a:rPr b="1" i="0" lang="en-US" sz="1200">
                <a:solidFill>
                  <a:srgbClr val="000000"/>
                </a:solidFill>
                <a:latin typeface="Arial"/>
                <a:ea typeface="Arial"/>
                <a:cs typeface="Arial"/>
                <a:sym typeface="Arial"/>
              </a:rPr>
              <a:t>Best Projects</a:t>
            </a:r>
            <a:r>
              <a:rPr b="0" i="0" lang="en-US" sz="1200">
                <a:solidFill>
                  <a:srgbClr val="000000"/>
                </a:solidFill>
                <a:latin typeface="Arial"/>
                <a:ea typeface="Arial"/>
                <a:cs typeface="Arial"/>
                <a:sym typeface="Arial"/>
              </a:rPr>
              <a:t> than on </a:t>
            </a:r>
            <a:r>
              <a:rPr b="1" i="0" lang="en-US" sz="1200">
                <a:solidFill>
                  <a:srgbClr val="000000"/>
                </a:solidFill>
                <a:latin typeface="Arial"/>
                <a:ea typeface="Arial"/>
                <a:cs typeface="Arial"/>
                <a:sym typeface="Arial"/>
              </a:rPr>
              <a:t>Typical Projects</a:t>
            </a:r>
            <a:r>
              <a:rPr b="0" i="0" lang="en-US" sz="1200">
                <a:solidFill>
                  <a:srgbClr val="000000"/>
                </a:solidFill>
                <a:latin typeface="Arial"/>
                <a:ea typeface="Arial"/>
                <a:cs typeface="Arial"/>
                <a:sym typeface="Arial"/>
              </a:rPr>
              <a:t>.</a:t>
            </a:r>
            <a:endParaRPr/>
          </a:p>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More than 10% of </a:t>
            </a:r>
            <a:r>
              <a:rPr b="1" i="0" lang="en-US" sz="1200">
                <a:solidFill>
                  <a:srgbClr val="000000"/>
                </a:solidFill>
                <a:latin typeface="Arial"/>
                <a:ea typeface="Arial"/>
                <a:cs typeface="Arial"/>
                <a:sym typeface="Arial"/>
              </a:rPr>
              <a:t>Typical Projects </a:t>
            </a:r>
            <a:r>
              <a:rPr b="0" i="0" lang="en-US" sz="1200">
                <a:solidFill>
                  <a:srgbClr val="000000"/>
                </a:solidFill>
                <a:latin typeface="Arial"/>
                <a:ea typeface="Arial"/>
                <a:cs typeface="Arial"/>
                <a:sym typeface="Arial"/>
              </a:rPr>
              <a:t>don’t engage end users or facilities management at all during the project lifecycle.</a:t>
            </a:r>
            <a:endParaRPr/>
          </a:p>
          <a:p>
            <a:pPr indent="-342900" lvl="0" marL="342900" marR="0" rtl="0" algn="l">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Leadership</a:t>
            </a:r>
            <a:r>
              <a:rPr b="0" i="0" lang="en-US" sz="1200">
                <a:solidFill>
                  <a:srgbClr val="000000"/>
                </a:solidFill>
                <a:latin typeface="Arial"/>
                <a:ea typeface="Arial"/>
                <a:cs typeface="Arial"/>
                <a:sym typeface="Arial"/>
              </a:rPr>
              <a:t> and </a:t>
            </a:r>
            <a:r>
              <a:rPr b="1" i="0" lang="en-US" sz="1200">
                <a:solidFill>
                  <a:srgbClr val="000000"/>
                </a:solidFill>
                <a:latin typeface="Arial"/>
                <a:ea typeface="Arial"/>
                <a:cs typeface="Arial"/>
                <a:sym typeface="Arial"/>
              </a:rPr>
              <a:t>End Users </a:t>
            </a:r>
            <a:r>
              <a:rPr b="0" i="0" lang="en-US" sz="1200">
                <a:solidFill>
                  <a:srgbClr val="000000"/>
                </a:solidFill>
                <a:latin typeface="Arial"/>
                <a:ea typeface="Arial"/>
                <a:cs typeface="Arial"/>
                <a:sym typeface="Arial"/>
              </a:rPr>
              <a:t>are most frequently engaged during the concept phase.</a:t>
            </a:r>
            <a:endParaRPr/>
          </a:p>
        </p:txBody>
      </p:sp>
      <p:sp>
        <p:nvSpPr>
          <p:cNvPr id="911" name="Google Shape;911;p38"/>
          <p:cNvSpPr txBox="1"/>
          <p:nvPr/>
        </p:nvSpPr>
        <p:spPr>
          <a:xfrm>
            <a:off x="-15854" y="5806855"/>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912" name="Google Shape;912;p38"/>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aphicFrame>
        <p:nvGraphicFramePr>
          <p:cNvPr id="913" name="Google Shape;913;p38"/>
          <p:cNvGraphicFramePr/>
          <p:nvPr/>
        </p:nvGraphicFramePr>
        <p:xfrm>
          <a:off x="1345981" y="2371277"/>
          <a:ext cx="6912900" cy="2053085"/>
        </p:xfrm>
        <a:graphic>
          <a:graphicData uri="http://schemas.openxmlformats.org/drawingml/2006/chart">
            <c:chart r:id="rId4"/>
          </a:graphicData>
        </a:graphic>
      </p:graphicFrame>
      <p:graphicFrame>
        <p:nvGraphicFramePr>
          <p:cNvPr id="914" name="Google Shape;914;p38"/>
          <p:cNvGraphicFramePr/>
          <p:nvPr/>
        </p:nvGraphicFramePr>
        <p:xfrm>
          <a:off x="360938" y="3659430"/>
          <a:ext cx="7883318" cy="2852999"/>
        </p:xfrm>
        <a:graphic>
          <a:graphicData uri="http://schemas.openxmlformats.org/drawingml/2006/chart">
            <c:chart r:id="rId5"/>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8" name="Shape 918"/>
        <p:cNvGrpSpPr/>
        <p:nvPr/>
      </p:nvGrpSpPr>
      <p:grpSpPr>
        <a:xfrm>
          <a:off x="0" y="0"/>
          <a:ext cx="0" cy="0"/>
          <a:chOff x="0" y="0"/>
          <a:chExt cx="0" cy="0"/>
        </a:xfrm>
      </p:grpSpPr>
      <p:grpSp>
        <p:nvGrpSpPr>
          <p:cNvPr id="919" name="Google Shape;919;p39"/>
          <p:cNvGrpSpPr/>
          <p:nvPr/>
        </p:nvGrpSpPr>
        <p:grpSpPr>
          <a:xfrm>
            <a:off x="0" y="1371600"/>
            <a:ext cx="8991600" cy="5467528"/>
            <a:chOff x="0" y="1371600"/>
            <a:chExt cx="8991600" cy="5467528"/>
          </a:xfrm>
        </p:grpSpPr>
        <p:sp>
          <p:nvSpPr>
            <p:cNvPr id="920" name="Google Shape;920;p39"/>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921" name="Google Shape;921;p39"/>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922" name="Google Shape;922;p39"/>
          <p:cNvSpPr/>
          <p:nvPr/>
        </p:nvSpPr>
        <p:spPr>
          <a:xfrm>
            <a:off x="193830" y="2409198"/>
            <a:ext cx="8628996" cy="402635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923" name="Google Shape;923;p39"/>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924" name="Google Shape;924;p39"/>
          <p:cNvSpPr txBox="1"/>
          <p:nvPr/>
        </p:nvSpPr>
        <p:spPr>
          <a:xfrm>
            <a:off x="270640" y="433410"/>
            <a:ext cx="8462963"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a:t>
            </a:r>
            <a:br>
              <a:rPr b="1" lang="en-US" sz="2400">
                <a:solidFill>
                  <a:srgbClr val="595959"/>
                </a:solidFill>
                <a:latin typeface="Arial"/>
                <a:ea typeface="Arial"/>
                <a:cs typeface="Arial"/>
                <a:sym typeface="Arial"/>
              </a:rPr>
            </a:br>
            <a:r>
              <a:rPr lang="en-US" sz="2000">
                <a:solidFill>
                  <a:srgbClr val="595959"/>
                </a:solidFill>
                <a:latin typeface="Arial"/>
                <a:ea typeface="Arial"/>
                <a:cs typeface="Arial"/>
                <a:sym typeface="Arial"/>
              </a:rPr>
              <a:t>Project Delivery Method </a:t>
            </a:r>
            <a:endParaRPr/>
          </a:p>
        </p:txBody>
      </p:sp>
      <p:graphicFrame>
        <p:nvGraphicFramePr>
          <p:cNvPr id="925" name="Google Shape;925;p39"/>
          <p:cNvGraphicFramePr/>
          <p:nvPr/>
        </p:nvGraphicFramePr>
        <p:xfrm>
          <a:off x="4634748" y="2746173"/>
          <a:ext cx="4032126" cy="3418762"/>
        </p:xfrm>
        <a:graphic>
          <a:graphicData uri="http://schemas.openxmlformats.org/drawingml/2006/chart">
            <c:chart r:id="rId4"/>
          </a:graphicData>
        </a:graphic>
      </p:graphicFrame>
      <p:sp>
        <p:nvSpPr>
          <p:cNvPr id="926" name="Google Shape;926;p39"/>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B21. Thinking of the typical project, what was the delivery method for this specific project?</a:t>
            </a:r>
            <a:endParaRPr/>
          </a:p>
          <a:p>
            <a:pPr indent="0" lvl="0" marL="0" marR="0" rtl="0" algn="l">
              <a:spcBef>
                <a:spcPts val="0"/>
              </a:spcBef>
              <a:spcAft>
                <a:spcPts val="0"/>
              </a:spcAft>
              <a:buNone/>
            </a:pPr>
            <a:r>
              <a:rPr lang="en-US" sz="900">
                <a:solidFill>
                  <a:srgbClr val="595959"/>
                </a:solidFill>
                <a:latin typeface="Arial"/>
                <a:ea typeface="Arial"/>
                <a:cs typeface="Arial"/>
                <a:sym typeface="Arial"/>
              </a:rPr>
              <a:t>B22. Thinking of the best performing project, what was the delivery method for this specific project?</a:t>
            </a:r>
            <a:endParaRPr/>
          </a:p>
        </p:txBody>
      </p:sp>
      <p:sp>
        <p:nvSpPr>
          <p:cNvPr id="927" name="Google Shape;927;p39"/>
          <p:cNvSpPr txBox="1"/>
          <p:nvPr/>
        </p:nvSpPr>
        <p:spPr>
          <a:xfrm>
            <a:off x="297580" y="1379622"/>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1" i="0" lang="en-US" sz="1200">
                <a:solidFill>
                  <a:schemeClr val="dk1"/>
                </a:solidFill>
                <a:latin typeface="Arial"/>
                <a:ea typeface="Arial"/>
                <a:cs typeface="Arial"/>
                <a:sym typeface="Arial"/>
              </a:rPr>
              <a:t>Construction Management at Risk</a:t>
            </a:r>
            <a:r>
              <a:rPr b="0" i="0" lang="en-US" sz="1200">
                <a:solidFill>
                  <a:schemeClr val="dk1"/>
                </a:solidFill>
                <a:latin typeface="Arial"/>
                <a:ea typeface="Arial"/>
                <a:cs typeface="Arial"/>
                <a:sym typeface="Arial"/>
              </a:rPr>
              <a:t> and </a:t>
            </a:r>
            <a:r>
              <a:rPr b="1" i="0" lang="en-US" sz="1200">
                <a:solidFill>
                  <a:schemeClr val="dk1"/>
                </a:solidFill>
                <a:latin typeface="Arial"/>
                <a:ea typeface="Arial"/>
                <a:cs typeface="Arial"/>
                <a:sym typeface="Arial"/>
              </a:rPr>
              <a:t>Design-bid-build</a:t>
            </a:r>
            <a:r>
              <a:rPr b="0" i="0" lang="en-US" sz="1200">
                <a:solidFill>
                  <a:schemeClr val="dk1"/>
                </a:solidFill>
                <a:latin typeface="Arial"/>
                <a:ea typeface="Arial"/>
                <a:cs typeface="Arial"/>
                <a:sym typeface="Arial"/>
              </a:rPr>
              <a:t> are the two most common project delivery methods used on </a:t>
            </a:r>
            <a:r>
              <a:rPr b="1" i="0" lang="en-US" sz="1200">
                <a:solidFill>
                  <a:schemeClr val="dk1"/>
                </a:solidFill>
                <a:latin typeface="Arial"/>
                <a:ea typeface="Arial"/>
                <a:cs typeface="Arial"/>
                <a:sym typeface="Arial"/>
              </a:rPr>
              <a:t>Typical Projects</a:t>
            </a:r>
            <a:r>
              <a:rPr b="0" i="0" lang="en-US" sz="1200">
                <a:solidFill>
                  <a:schemeClr val="dk1"/>
                </a:solidFill>
                <a:latin typeface="Arial"/>
                <a:ea typeface="Arial"/>
                <a:cs typeface="Arial"/>
                <a:sym typeface="Arial"/>
              </a:rPr>
              <a:t> for both owners and designers, although D-B-B is much more widely reported by designers.</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All other types of delivery methods than </a:t>
            </a:r>
            <a:r>
              <a:rPr b="1" i="0" lang="en-US" sz="1200">
                <a:solidFill>
                  <a:schemeClr val="dk1"/>
                </a:solidFill>
                <a:latin typeface="Arial"/>
                <a:ea typeface="Arial"/>
                <a:cs typeface="Arial"/>
                <a:sym typeface="Arial"/>
              </a:rPr>
              <a:t>Design-bid-build </a:t>
            </a:r>
            <a:r>
              <a:rPr b="0" i="0" lang="en-US" sz="1200">
                <a:solidFill>
                  <a:schemeClr val="dk1"/>
                </a:solidFill>
                <a:latin typeface="Arial"/>
                <a:ea typeface="Arial"/>
                <a:cs typeface="Arial"/>
                <a:sym typeface="Arial"/>
              </a:rPr>
              <a:t>are more widely reported on </a:t>
            </a:r>
            <a:r>
              <a:rPr b="1" i="0" lang="en-US" sz="1200">
                <a:solidFill>
                  <a:schemeClr val="dk1"/>
                </a:solidFill>
                <a:latin typeface="Arial"/>
                <a:ea typeface="Arial"/>
                <a:cs typeface="Arial"/>
                <a:sym typeface="Arial"/>
              </a:rPr>
              <a:t>Best Projects</a:t>
            </a:r>
            <a:r>
              <a:rPr b="0" i="0" lang="en-US" sz="1200">
                <a:solidFill>
                  <a:schemeClr val="dk1"/>
                </a:solidFill>
                <a:latin typeface="Arial"/>
                <a:ea typeface="Arial"/>
                <a:cs typeface="Arial"/>
                <a:sym typeface="Arial"/>
              </a:rPr>
              <a:t> than </a:t>
            </a:r>
            <a:r>
              <a:rPr b="1" i="0" lang="en-US" sz="1200">
                <a:solidFill>
                  <a:schemeClr val="dk1"/>
                </a:solidFill>
                <a:latin typeface="Arial"/>
                <a:ea typeface="Arial"/>
                <a:cs typeface="Arial"/>
                <a:sym typeface="Arial"/>
              </a:rPr>
              <a:t>Typical.</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52% of </a:t>
            </a:r>
            <a:r>
              <a:rPr b="1" i="0" lang="en-US" sz="1200">
                <a:solidFill>
                  <a:schemeClr val="dk1"/>
                </a:solidFill>
                <a:latin typeface="Arial"/>
                <a:ea typeface="Arial"/>
                <a:cs typeface="Arial"/>
                <a:sym typeface="Arial"/>
              </a:rPr>
              <a:t>Best Design-Build projects </a:t>
            </a:r>
            <a:r>
              <a:rPr b="0" i="0" lang="en-US" sz="1200">
                <a:solidFill>
                  <a:schemeClr val="dk1"/>
                </a:solidFill>
                <a:latin typeface="Arial"/>
                <a:ea typeface="Arial"/>
                <a:cs typeface="Arial"/>
                <a:sym typeface="Arial"/>
              </a:rPr>
              <a:t>are</a:t>
            </a:r>
            <a:r>
              <a:rPr b="1" i="0" lang="en-US" sz="1200">
                <a:solidFill>
                  <a:schemeClr val="dk1"/>
                </a:solidFill>
                <a:latin typeface="Arial"/>
                <a:ea typeface="Arial"/>
                <a:cs typeface="Arial"/>
                <a:sym typeface="Arial"/>
              </a:rPr>
              <a:t> </a:t>
            </a:r>
            <a:r>
              <a:rPr b="0" i="0" lang="en-US" sz="1200">
                <a:solidFill>
                  <a:schemeClr val="dk1"/>
                </a:solidFill>
                <a:latin typeface="Arial"/>
                <a:ea typeface="Arial"/>
                <a:cs typeface="Arial"/>
                <a:sym typeface="Arial"/>
              </a:rPr>
              <a:t>architect-led, and 42% of </a:t>
            </a:r>
            <a:r>
              <a:rPr b="1" i="0" lang="en-US" sz="1200">
                <a:solidFill>
                  <a:schemeClr val="dk1"/>
                </a:solidFill>
                <a:latin typeface="Arial"/>
                <a:ea typeface="Arial"/>
                <a:cs typeface="Arial"/>
                <a:sym typeface="Arial"/>
              </a:rPr>
              <a:t>Typical </a:t>
            </a:r>
            <a:r>
              <a:rPr b="0" i="0" lang="en-US" sz="1200">
                <a:solidFill>
                  <a:schemeClr val="dk1"/>
                </a:solidFill>
                <a:latin typeface="Arial"/>
                <a:ea typeface="Arial"/>
                <a:cs typeface="Arial"/>
                <a:sym typeface="Arial"/>
              </a:rPr>
              <a:t>ones are architect-led</a:t>
            </a:r>
            <a:endParaRPr/>
          </a:p>
        </p:txBody>
      </p:sp>
      <p:sp>
        <p:nvSpPr>
          <p:cNvPr id="928" name="Google Shape;928;p39"/>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sp>
        <p:nvSpPr>
          <p:cNvPr id="929" name="Google Shape;929;p39"/>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a:t>
            </a:r>
            <a:r>
              <a:rPr lang="en-US" sz="1100">
                <a:solidFill>
                  <a:srgbClr val="000000"/>
                </a:solidFill>
                <a:latin typeface="Arial"/>
                <a:ea typeface="Arial"/>
                <a:cs typeface="Arial"/>
                <a:sym typeface="Arial"/>
              </a:rPr>
              <a:t>81</a:t>
            </a:r>
            <a:r>
              <a:rPr b="0" i="0" lang="en-US" sz="1100" u="none" cap="none" strike="noStrike">
                <a:solidFill>
                  <a:srgbClr val="000000"/>
                </a:solidFill>
                <a:latin typeface="Arial"/>
                <a:ea typeface="Arial"/>
                <a:cs typeface="Arial"/>
                <a:sym typeface="Arial"/>
              </a:rPr>
              <a:t>)</a:t>
            </a:r>
            <a:endParaRPr/>
          </a:p>
        </p:txBody>
      </p:sp>
      <p:grpSp>
        <p:nvGrpSpPr>
          <p:cNvPr id="930" name="Google Shape;930;p39"/>
          <p:cNvGrpSpPr/>
          <p:nvPr/>
        </p:nvGrpSpPr>
        <p:grpSpPr>
          <a:xfrm>
            <a:off x="3128298" y="6054185"/>
            <a:ext cx="3226020" cy="246221"/>
            <a:chOff x="270640" y="5801287"/>
            <a:chExt cx="3226020" cy="246221"/>
          </a:xfrm>
        </p:grpSpPr>
        <p:sp>
          <p:nvSpPr>
            <p:cNvPr id="931" name="Google Shape;931;p39"/>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32" name="Google Shape;932;p39"/>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933" name="Google Shape;933;p39"/>
            <p:cNvGrpSpPr/>
            <p:nvPr/>
          </p:nvGrpSpPr>
          <p:grpSpPr>
            <a:xfrm>
              <a:off x="1635117" y="5801287"/>
              <a:ext cx="1861543" cy="246221"/>
              <a:chOff x="270640" y="5528874"/>
              <a:chExt cx="1861543" cy="246221"/>
            </a:xfrm>
          </p:grpSpPr>
          <p:sp>
            <p:nvSpPr>
              <p:cNvPr id="934" name="Google Shape;934;p39"/>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35" name="Google Shape;935;p39"/>
              <p:cNvSpPr txBox="1"/>
              <p:nvPr/>
            </p:nvSpPr>
            <p:spPr>
              <a:xfrm>
                <a:off x="535271" y="5528874"/>
                <a:ext cx="1596912"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Performing Projects</a:t>
                </a:r>
                <a:endParaRPr/>
              </a:p>
            </p:txBody>
          </p:sp>
        </p:grpSp>
      </p:grpSp>
      <p:sp>
        <p:nvSpPr>
          <p:cNvPr id="936" name="Google Shape;936;p39"/>
          <p:cNvSpPr txBox="1"/>
          <p:nvPr/>
        </p:nvSpPr>
        <p:spPr>
          <a:xfrm>
            <a:off x="250663" y="5998631"/>
            <a:ext cx="135515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937" name="Google Shape;937;p39"/>
          <p:cNvSpPr txBox="1"/>
          <p:nvPr/>
        </p:nvSpPr>
        <p:spPr>
          <a:xfrm>
            <a:off x="5071265" y="2464973"/>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Owners</a:t>
            </a:r>
            <a:endParaRPr/>
          </a:p>
        </p:txBody>
      </p:sp>
      <p:sp>
        <p:nvSpPr>
          <p:cNvPr id="938" name="Google Shape;938;p39"/>
          <p:cNvSpPr txBox="1"/>
          <p:nvPr/>
        </p:nvSpPr>
        <p:spPr>
          <a:xfrm>
            <a:off x="919872" y="2441880"/>
            <a:ext cx="276516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400">
                <a:solidFill>
                  <a:schemeClr val="dk1"/>
                </a:solidFill>
                <a:latin typeface="Arial"/>
                <a:ea typeface="Arial"/>
                <a:cs typeface="Arial"/>
                <a:sym typeface="Arial"/>
              </a:rPr>
              <a:t>Designers</a:t>
            </a:r>
            <a:endParaRPr/>
          </a:p>
        </p:txBody>
      </p:sp>
      <p:graphicFrame>
        <p:nvGraphicFramePr>
          <p:cNvPr id="939" name="Google Shape;939;p39"/>
          <p:cNvGraphicFramePr/>
          <p:nvPr/>
        </p:nvGraphicFramePr>
        <p:xfrm>
          <a:off x="321252" y="2740465"/>
          <a:ext cx="3962400" cy="3424470"/>
        </p:xfrm>
        <a:graphic>
          <a:graphicData uri="http://schemas.openxmlformats.org/drawingml/2006/chart">
            <c:chart r:id="rId5"/>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
          <p:cNvSpPr txBox="1"/>
          <p:nvPr>
            <p:ph type="title"/>
          </p:nvPr>
        </p:nvSpPr>
        <p:spPr>
          <a:xfrm>
            <a:off x="45720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Objectives and Methodology</a:t>
            </a:r>
            <a:br>
              <a:rPr b="1" lang="en-US"/>
            </a:br>
            <a:endParaRPr/>
          </a:p>
        </p:txBody>
      </p:sp>
      <p:sp>
        <p:nvSpPr>
          <p:cNvPr id="267" name="Google Shape;267;p4"/>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68" name="Google Shape;268;p4"/>
          <p:cNvSpPr txBox="1"/>
          <p:nvPr/>
        </p:nvSpPr>
        <p:spPr>
          <a:xfrm>
            <a:off x="2190890" y="1585561"/>
            <a:ext cx="6392862" cy="4378169"/>
          </a:xfrm>
          <a:prstGeom prst="rect">
            <a:avLst/>
          </a:prstGeom>
          <a:noFill/>
          <a:ln>
            <a:noFill/>
          </a:ln>
        </p:spPr>
        <p:txBody>
          <a:bodyPr anchorCtr="0" anchor="t" bIns="45700" lIns="91425" spcFirstLastPara="1" rIns="91425" wrap="square" tIns="45700">
            <a:noAutofit/>
          </a:bodyPr>
          <a:lstStyle/>
          <a:p>
            <a:pPr indent="-173038" lvl="1" marL="457200" marR="0" rtl="0" algn="l">
              <a:lnSpc>
                <a:spcPct val="114285"/>
              </a:lnSpc>
              <a:spcBef>
                <a:spcPts val="0"/>
              </a:spcBef>
              <a:spcAft>
                <a:spcPts val="0"/>
              </a:spcAft>
              <a:buClr>
                <a:srgbClr val="000000"/>
              </a:buClr>
              <a:buSzPts val="1400"/>
              <a:buFont typeface="Noto Sans Symbols"/>
              <a:buChar char="▪"/>
            </a:pPr>
            <a:r>
              <a:rPr b="0" i="0" lang="en-US" sz="1400" u="none" cap="none" strike="noStrike">
                <a:solidFill>
                  <a:srgbClr val="000000"/>
                </a:solidFill>
                <a:latin typeface="Arial"/>
                <a:ea typeface="Arial"/>
                <a:cs typeface="Arial"/>
                <a:sym typeface="Arial"/>
              </a:rPr>
              <a:t>The 2017 Lean Design Study was conducted among architects and interior designers in the US. The objectives included: </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Benchmarking project performance metrics across two project types: “Typical” and “Best”.</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Exploring the influence of organizational, commercial and operational aspects of the project.</a:t>
            </a:r>
            <a:endParaRPr/>
          </a:p>
          <a:p>
            <a:pPr indent="-173038" lvl="1" marL="457200" marR="0" rtl="0" algn="l">
              <a:lnSpc>
                <a:spcPct val="114285"/>
              </a:lnSpc>
              <a:spcBef>
                <a:spcPts val="770"/>
              </a:spcBef>
              <a:spcAft>
                <a:spcPts val="0"/>
              </a:spcAft>
              <a:buClr>
                <a:srgbClr val="000000"/>
              </a:buClr>
              <a:buSzPts val="1400"/>
              <a:buFont typeface="Noto Sans Symbols"/>
              <a:buChar char="▪"/>
            </a:pPr>
            <a:r>
              <a:rPr b="0" i="0" lang="en-US" sz="1400" u="none" cap="none" strike="noStrike">
                <a:solidFill>
                  <a:srgbClr val="000000"/>
                </a:solidFill>
                <a:latin typeface="Arial"/>
                <a:ea typeface="Arial"/>
                <a:cs typeface="Arial"/>
                <a:sym typeface="Arial"/>
              </a:rPr>
              <a:t>Dodge Data &amp; Analytics (DD&amp;A) designed the investigation including sample, questionnaire, and analysis.</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The research was conducted via an online questionnaire.</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There are 310 respondents.</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Respondents had to be able to select both a best and a typical project that met the following criteria:</a:t>
            </a:r>
            <a:endParaRPr/>
          </a:p>
          <a:p>
            <a:pPr indent="-173037" lvl="3" marL="1371600" marR="0" rtl="0" algn="l">
              <a:lnSpc>
                <a:spcPct val="127272"/>
              </a:lnSpc>
              <a:spcBef>
                <a:spcPts val="605"/>
              </a:spcBef>
              <a:spcAft>
                <a:spcPts val="0"/>
              </a:spcAft>
              <a:buClr>
                <a:srgbClr val="000000"/>
              </a:buClr>
              <a:buSzPts val="1100"/>
              <a:buFont typeface="Arial"/>
              <a:buChar char="•"/>
            </a:pPr>
            <a:r>
              <a:rPr b="0" i="1" lang="en-US" sz="1100" u="none" cap="none" strike="noStrike">
                <a:solidFill>
                  <a:srgbClr val="000000"/>
                </a:solidFill>
                <a:latin typeface="Arial"/>
                <a:ea typeface="Arial"/>
                <a:cs typeface="Arial"/>
                <a:sym typeface="Arial"/>
              </a:rPr>
              <a:t>Located in North America</a:t>
            </a:r>
            <a:endParaRPr/>
          </a:p>
          <a:p>
            <a:pPr indent="-173037" lvl="3" marL="1371600" marR="0" rtl="0" algn="l">
              <a:lnSpc>
                <a:spcPct val="127272"/>
              </a:lnSpc>
              <a:spcBef>
                <a:spcPts val="605"/>
              </a:spcBef>
              <a:spcAft>
                <a:spcPts val="0"/>
              </a:spcAft>
              <a:buClr>
                <a:srgbClr val="000000"/>
              </a:buClr>
              <a:buSzPts val="1100"/>
              <a:buFont typeface="Arial"/>
              <a:buChar char="•"/>
            </a:pPr>
            <a:r>
              <a:rPr b="0" i="1" lang="en-US" sz="1100" u="none" cap="none" strike="noStrike">
                <a:solidFill>
                  <a:srgbClr val="000000"/>
                </a:solidFill>
                <a:latin typeface="Arial"/>
                <a:ea typeface="Arial"/>
                <a:cs typeface="Arial"/>
                <a:sym typeface="Arial"/>
              </a:rPr>
              <a:t>Completed within last 5 years with construction cost of at least $10 million</a:t>
            </a:r>
            <a:endParaRPr/>
          </a:p>
          <a:p>
            <a:pPr indent="-173037" lvl="2" marL="914400" marR="0" rtl="0" algn="l">
              <a:lnSpc>
                <a:spcPct val="133333"/>
              </a:lnSpc>
              <a:spcBef>
                <a:spcPts val="66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Respondents had to be involved in the project for over half of the design and construction duration.</a:t>
            </a:r>
            <a:endParaRPr/>
          </a:p>
          <a:p>
            <a:pPr indent="0" lvl="3" marL="1198562" marR="0" rtl="0" algn="l">
              <a:lnSpc>
                <a:spcPct val="127272"/>
              </a:lnSpc>
              <a:spcBef>
                <a:spcPts val="605"/>
              </a:spcBef>
              <a:spcAft>
                <a:spcPts val="0"/>
              </a:spcAft>
              <a:buNone/>
            </a:pPr>
            <a:r>
              <a:t/>
            </a:r>
            <a:endParaRPr b="0" i="1" sz="1100" u="none" cap="none"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1" i="0" sz="3200" u="none" cap="none" strike="noStrike">
              <a:solidFill>
                <a:srgbClr val="595959"/>
              </a:solidFill>
              <a:latin typeface="Arial"/>
              <a:ea typeface="Arial"/>
              <a:cs typeface="Arial"/>
              <a:sym typeface="Arial"/>
            </a:endParaRPr>
          </a:p>
        </p:txBody>
      </p:sp>
      <p:pic>
        <p:nvPicPr>
          <p:cNvPr id="269" name="Google Shape;269;p4"/>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Tree>
  </p:cSld>
  <p:clrMapOvr>
    <a:masterClrMapping/>
  </p:clrMapOvr>
  <p:transition p14:dur="250">
    <p:randomBar/>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3" name="Shape 943"/>
        <p:cNvGrpSpPr/>
        <p:nvPr/>
      </p:nvGrpSpPr>
      <p:grpSpPr>
        <a:xfrm>
          <a:off x="0" y="0"/>
          <a:ext cx="0" cy="0"/>
          <a:chOff x="0" y="0"/>
          <a:chExt cx="0" cy="0"/>
        </a:xfrm>
      </p:grpSpPr>
      <p:sp>
        <p:nvSpPr>
          <p:cNvPr id="944" name="Google Shape;944;p40"/>
          <p:cNvSpPr txBox="1"/>
          <p:nvPr>
            <p:ph type="title"/>
          </p:nvPr>
        </p:nvSpPr>
        <p:spPr>
          <a:xfrm>
            <a:off x="270640" y="169863"/>
            <a:ext cx="7688263" cy="11017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Typical Project vs. Best Project</a:t>
            </a:r>
            <a:br>
              <a:rPr lang="en-US"/>
            </a:br>
            <a:endParaRPr/>
          </a:p>
        </p:txBody>
      </p:sp>
      <p:sp>
        <p:nvSpPr>
          <p:cNvPr id="945" name="Google Shape;945;p40"/>
          <p:cNvSpPr txBox="1"/>
          <p:nvPr>
            <p:ph idx="1" type="body"/>
          </p:nvPr>
        </p:nvSpPr>
        <p:spPr>
          <a:xfrm>
            <a:off x="2421319" y="2028082"/>
            <a:ext cx="6336826" cy="40508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D8D8D8"/>
              </a:buClr>
              <a:buSzPts val="2000"/>
              <a:buFont typeface="Noto Sans Symbols"/>
              <a:buChar char="⮚"/>
            </a:pPr>
            <a:r>
              <a:rPr lang="en-US">
                <a:solidFill>
                  <a:srgbClr val="D8D8D8"/>
                </a:solidFill>
              </a:rPr>
              <a:t>Selection of Best Versus Typical Projects</a:t>
            </a:r>
            <a:endParaRPr/>
          </a:p>
          <a:p>
            <a:pPr indent="-342900" lvl="0" marL="342900" rtl="0" algn="l">
              <a:spcBef>
                <a:spcPts val="1800"/>
              </a:spcBef>
              <a:spcAft>
                <a:spcPts val="0"/>
              </a:spcAft>
              <a:buClr>
                <a:srgbClr val="D8D8D8"/>
              </a:buClr>
              <a:buSzPts val="2000"/>
              <a:buFont typeface="Noto Sans Symbols"/>
              <a:buChar char="⮚"/>
            </a:pPr>
            <a:r>
              <a:rPr lang="en-US">
                <a:solidFill>
                  <a:srgbClr val="D8D8D8"/>
                </a:solidFill>
              </a:rPr>
              <a:t>Project Outcomes</a:t>
            </a:r>
            <a:endParaRPr/>
          </a:p>
          <a:p>
            <a:pPr indent="-342900" lvl="0" marL="342900" rtl="0" algn="l">
              <a:spcBef>
                <a:spcPts val="1800"/>
              </a:spcBef>
              <a:spcAft>
                <a:spcPts val="0"/>
              </a:spcAft>
              <a:buClr>
                <a:srgbClr val="595959"/>
              </a:buClr>
              <a:buSzPts val="2000"/>
              <a:buFont typeface="Noto Sans Symbols"/>
              <a:buChar char="⮚"/>
            </a:pPr>
            <a:r>
              <a:rPr lang="en-US"/>
              <a:t>Influential Factors on Performance</a:t>
            </a:r>
            <a:endParaRPr/>
          </a:p>
          <a:p>
            <a:pPr indent="-220663" lvl="1" marL="457200" rtl="0" algn="l">
              <a:spcBef>
                <a:spcPts val="1200"/>
              </a:spcBef>
              <a:spcAft>
                <a:spcPts val="0"/>
              </a:spcAft>
              <a:buClr>
                <a:srgbClr val="D8D8D8"/>
              </a:buClr>
              <a:buSzPts val="2000"/>
              <a:buFont typeface="Noto Sans Symbols"/>
              <a:buChar char="▪"/>
            </a:pPr>
            <a:r>
              <a:rPr lang="en-US">
                <a:solidFill>
                  <a:srgbClr val="D8D8D8"/>
                </a:solidFill>
              </a:rPr>
              <a:t>Organizational Factors</a:t>
            </a:r>
            <a:endParaRPr/>
          </a:p>
          <a:p>
            <a:pPr indent="-220663" lvl="1" marL="457200" rtl="0" algn="l">
              <a:spcBef>
                <a:spcPts val="400"/>
              </a:spcBef>
              <a:spcAft>
                <a:spcPts val="0"/>
              </a:spcAft>
              <a:buClr>
                <a:srgbClr val="D8D8D8"/>
              </a:buClr>
              <a:buSzPts val="2000"/>
              <a:buFont typeface="Noto Sans Symbols"/>
              <a:buChar char="▪"/>
            </a:pPr>
            <a:r>
              <a:rPr lang="en-US">
                <a:solidFill>
                  <a:srgbClr val="D8D8D8"/>
                </a:solidFill>
              </a:rPr>
              <a:t>Commercial Factors</a:t>
            </a:r>
            <a:endParaRPr/>
          </a:p>
          <a:p>
            <a:pPr indent="-220663" lvl="1" marL="457200" rtl="0" algn="l">
              <a:spcBef>
                <a:spcPts val="400"/>
              </a:spcBef>
              <a:spcAft>
                <a:spcPts val="0"/>
              </a:spcAft>
              <a:buClr>
                <a:schemeClr val="dk1"/>
              </a:buClr>
              <a:buSzPts val="2000"/>
              <a:buFont typeface="Noto Sans Symbols"/>
              <a:buChar char="▪"/>
            </a:pPr>
            <a:r>
              <a:rPr lang="en-US">
                <a:solidFill>
                  <a:schemeClr val="dk1"/>
                </a:solidFill>
              </a:rPr>
              <a:t>Process/Operational Factors</a:t>
            </a:r>
            <a:endParaRPr/>
          </a:p>
          <a:p>
            <a:pPr indent="-215900" lvl="0" marL="342900" rtl="0" algn="l">
              <a:spcBef>
                <a:spcPts val="1000"/>
              </a:spcBef>
              <a:spcAft>
                <a:spcPts val="0"/>
              </a:spcAft>
              <a:buClr>
                <a:srgbClr val="595959"/>
              </a:buClr>
              <a:buSzPts val="2000"/>
              <a:buFont typeface="Noto Sans Symbols"/>
              <a:buNone/>
            </a:pPr>
            <a:r>
              <a:t/>
            </a:r>
            <a:endParaRPr/>
          </a:p>
          <a:p>
            <a:pPr indent="0" lvl="0" marL="0" rtl="0" algn="l">
              <a:spcBef>
                <a:spcPts val="700"/>
              </a:spcBef>
              <a:spcAft>
                <a:spcPts val="0"/>
              </a:spcAft>
              <a:buNone/>
            </a:pPr>
            <a:r>
              <a:t/>
            </a:r>
            <a:endParaRPr i="1" sz="1400"/>
          </a:p>
        </p:txBody>
      </p:sp>
      <p:sp>
        <p:nvSpPr>
          <p:cNvPr id="946" name="Google Shape;946;p40"/>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1" name="Shape 951"/>
        <p:cNvGrpSpPr/>
        <p:nvPr/>
      </p:nvGrpSpPr>
      <p:grpSpPr>
        <a:xfrm>
          <a:off x="0" y="0"/>
          <a:ext cx="0" cy="0"/>
          <a:chOff x="0" y="0"/>
          <a:chExt cx="0" cy="0"/>
        </a:xfrm>
      </p:grpSpPr>
      <p:grpSp>
        <p:nvGrpSpPr>
          <p:cNvPr id="952" name="Google Shape;952;p41"/>
          <p:cNvGrpSpPr/>
          <p:nvPr/>
        </p:nvGrpSpPr>
        <p:grpSpPr>
          <a:xfrm>
            <a:off x="0" y="1355129"/>
            <a:ext cx="8991600" cy="5573215"/>
            <a:chOff x="0" y="1371600"/>
            <a:chExt cx="8991600" cy="5467528"/>
          </a:xfrm>
        </p:grpSpPr>
        <p:sp>
          <p:nvSpPr>
            <p:cNvPr id="953" name="Google Shape;953;p41"/>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954" name="Google Shape;954;p41"/>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955" name="Google Shape;955;p41"/>
          <p:cNvSpPr/>
          <p:nvPr/>
        </p:nvSpPr>
        <p:spPr>
          <a:xfrm>
            <a:off x="94303" y="2291603"/>
            <a:ext cx="8628996" cy="4200241"/>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956" name="Google Shape;956;p41"/>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957" name="Google Shape;957;p41"/>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r>
              <a:rPr lang="en-US" sz="2400">
                <a:solidFill>
                  <a:srgbClr val="595959"/>
                </a:solidFill>
                <a:latin typeface="Arial"/>
                <a:ea typeface="Arial"/>
                <a:cs typeface="Arial"/>
                <a:sym typeface="Arial"/>
              </a:rPr>
              <a:t> </a:t>
            </a:r>
            <a:br>
              <a:rPr lang="en-US" sz="2400">
                <a:solidFill>
                  <a:srgbClr val="595959"/>
                </a:solidFill>
                <a:latin typeface="Arial"/>
                <a:ea typeface="Arial"/>
                <a:cs typeface="Arial"/>
                <a:sym typeface="Arial"/>
              </a:rPr>
            </a:br>
            <a:r>
              <a:rPr lang="en-US" sz="2000">
                <a:solidFill>
                  <a:srgbClr val="595959"/>
                </a:solidFill>
                <a:latin typeface="Arial"/>
                <a:ea typeface="Arial"/>
                <a:cs typeface="Arial"/>
                <a:sym typeface="Arial"/>
              </a:rPr>
              <a:t>Conceptual Stage Activities</a:t>
            </a:r>
            <a:endParaRPr b="0" i="0" sz="2400" u="none" cap="none" strike="noStrike">
              <a:solidFill>
                <a:srgbClr val="595959"/>
              </a:solidFill>
              <a:latin typeface="Arial"/>
              <a:ea typeface="Arial"/>
              <a:cs typeface="Arial"/>
              <a:sym typeface="Arial"/>
            </a:endParaRPr>
          </a:p>
        </p:txBody>
      </p:sp>
      <p:sp>
        <p:nvSpPr>
          <p:cNvPr id="958" name="Google Shape;958;p41"/>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F1</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occurred during the conceptual phase of design on your typical and best projects??</a:t>
            </a:r>
            <a:endParaRPr b="0" i="0" sz="900" u="none" cap="none" strike="noStrike">
              <a:solidFill>
                <a:srgbClr val="595959"/>
              </a:solidFill>
              <a:latin typeface="Arial"/>
              <a:ea typeface="Arial"/>
              <a:cs typeface="Arial"/>
              <a:sym typeface="Arial"/>
            </a:endParaRPr>
          </a:p>
        </p:txBody>
      </p:sp>
      <p:sp>
        <p:nvSpPr>
          <p:cNvPr id="959" name="Google Shape;959;p41"/>
          <p:cNvSpPr txBox="1"/>
          <p:nvPr/>
        </p:nvSpPr>
        <p:spPr>
          <a:xfrm>
            <a:off x="94303" y="1464750"/>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All of the</a:t>
            </a:r>
            <a:r>
              <a:rPr b="0" i="0" lang="en-US" sz="1200" u="none" cap="none" strike="noStrike">
                <a:solidFill>
                  <a:srgbClr val="000000"/>
                </a:solidFill>
                <a:latin typeface="Arial"/>
                <a:ea typeface="Arial"/>
                <a:cs typeface="Arial"/>
                <a:sym typeface="Arial"/>
              </a:rPr>
              <a:t> conceptual stage activities included in the report are used more frequently on </a:t>
            </a:r>
            <a:r>
              <a:rPr b="1" i="0" lang="en-US" sz="1200" u="none" cap="none" strike="noStrike">
                <a:solidFill>
                  <a:srgbClr val="000000"/>
                </a:solidFill>
                <a:latin typeface="Arial"/>
                <a:ea typeface="Arial"/>
                <a:cs typeface="Arial"/>
                <a:sym typeface="Arial"/>
              </a:rPr>
              <a:t>Best Projects </a:t>
            </a:r>
            <a:r>
              <a:rPr b="0" i="0" lang="en-US" sz="1200" u="none" cap="none" strike="noStrike">
                <a:solidFill>
                  <a:srgbClr val="000000"/>
                </a:solidFill>
                <a:latin typeface="Arial"/>
                <a:ea typeface="Arial"/>
                <a:cs typeface="Arial"/>
                <a:sym typeface="Arial"/>
              </a:rPr>
              <a:t>than on </a:t>
            </a:r>
            <a:r>
              <a:rPr b="1" i="0" lang="en-US" sz="1200" u="none" cap="none" strike="noStrike">
                <a:solidFill>
                  <a:srgbClr val="000000"/>
                </a:solidFill>
                <a:latin typeface="Arial"/>
                <a:ea typeface="Arial"/>
                <a:cs typeface="Arial"/>
                <a:sym typeface="Arial"/>
              </a:rPr>
              <a:t>Typical Projects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Also, nearly</a:t>
            </a:r>
            <a:r>
              <a:rPr b="0" i="0" lang="en-US" sz="1200" u="none" cap="none" strike="noStrike">
                <a:solidFill>
                  <a:srgbClr val="000000"/>
                </a:solidFill>
                <a:latin typeface="Arial"/>
                <a:ea typeface="Arial"/>
                <a:cs typeface="Arial"/>
                <a:sym typeface="Arial"/>
              </a:rPr>
              <a:t> one quarter of </a:t>
            </a:r>
            <a:r>
              <a:rPr b="1" i="0" lang="en-US" sz="1200">
                <a:solidFill>
                  <a:srgbClr val="000000"/>
                </a:solidFill>
                <a:latin typeface="Arial"/>
                <a:ea typeface="Arial"/>
                <a:cs typeface="Arial"/>
                <a:sym typeface="Arial"/>
              </a:rPr>
              <a:t>Typical</a:t>
            </a:r>
            <a:r>
              <a:rPr b="1" i="0" lang="en-US" sz="1200" u="none" cap="none" strike="noStrike">
                <a:solidFill>
                  <a:srgbClr val="000000"/>
                </a:solidFill>
                <a:latin typeface="Arial"/>
                <a:ea typeface="Arial"/>
                <a:cs typeface="Arial"/>
                <a:sym typeface="Arial"/>
              </a:rPr>
              <a:t> Projects </a:t>
            </a:r>
            <a:r>
              <a:rPr b="0" i="0" lang="en-US" sz="1200" u="none" cap="none" strike="noStrike">
                <a:solidFill>
                  <a:srgbClr val="000000"/>
                </a:solidFill>
                <a:latin typeface="Arial"/>
                <a:ea typeface="Arial"/>
                <a:cs typeface="Arial"/>
                <a:sym typeface="Arial"/>
              </a:rPr>
              <a:t>(22%) use none of these, compared with just 11% of </a:t>
            </a:r>
            <a:r>
              <a:rPr b="1" i="0" lang="en-US" sz="1200" u="none" cap="none" strike="noStrike">
                <a:solidFill>
                  <a:srgbClr val="000000"/>
                </a:solidFill>
                <a:latin typeface="Arial"/>
                <a:ea typeface="Arial"/>
                <a:cs typeface="Arial"/>
                <a:sym typeface="Arial"/>
              </a:rPr>
              <a:t>Best Projects</a:t>
            </a:r>
            <a:r>
              <a:rPr b="0" i="0" lang="en-US" sz="1200" u="none" cap="none" strike="noStrike">
                <a:solidFill>
                  <a:srgbClr val="000000"/>
                </a:solidFill>
                <a:latin typeface="Arial"/>
                <a:ea typeface="Arial"/>
                <a:cs typeface="Arial"/>
                <a:sym typeface="Arial"/>
              </a:rPr>
              <a:t>.</a:t>
            </a:r>
            <a:endParaRPr/>
          </a:p>
        </p:txBody>
      </p:sp>
      <p:sp>
        <p:nvSpPr>
          <p:cNvPr id="960" name="Google Shape;960;p41"/>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961" name="Google Shape;961;p41"/>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962" name="Google Shape;962;p41"/>
          <p:cNvGrpSpPr/>
          <p:nvPr/>
        </p:nvGrpSpPr>
        <p:grpSpPr>
          <a:xfrm>
            <a:off x="3128298" y="6054185"/>
            <a:ext cx="2565583" cy="246221"/>
            <a:chOff x="270640" y="5801287"/>
            <a:chExt cx="2565583" cy="246221"/>
          </a:xfrm>
        </p:grpSpPr>
        <p:sp>
          <p:nvSpPr>
            <p:cNvPr id="963" name="Google Shape;963;p41"/>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64" name="Google Shape;964;p41"/>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965" name="Google Shape;965;p41"/>
            <p:cNvGrpSpPr/>
            <p:nvPr/>
          </p:nvGrpSpPr>
          <p:grpSpPr>
            <a:xfrm>
              <a:off x="1635117" y="5801287"/>
              <a:ext cx="1201106" cy="246221"/>
              <a:chOff x="270640" y="5528874"/>
              <a:chExt cx="1201106" cy="246221"/>
            </a:xfrm>
          </p:grpSpPr>
          <p:sp>
            <p:nvSpPr>
              <p:cNvPr id="966" name="Google Shape;966;p41"/>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67" name="Google Shape;967;p41"/>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968" name="Google Shape;968;p41"/>
          <p:cNvGraphicFramePr/>
          <p:nvPr/>
        </p:nvGraphicFramePr>
        <p:xfrm>
          <a:off x="357674" y="2170830"/>
          <a:ext cx="8271154" cy="392176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3" name="Shape 973"/>
        <p:cNvGrpSpPr/>
        <p:nvPr/>
      </p:nvGrpSpPr>
      <p:grpSpPr>
        <a:xfrm>
          <a:off x="0" y="0"/>
          <a:ext cx="0" cy="0"/>
          <a:chOff x="0" y="0"/>
          <a:chExt cx="0" cy="0"/>
        </a:xfrm>
      </p:grpSpPr>
      <p:grpSp>
        <p:nvGrpSpPr>
          <p:cNvPr id="974" name="Google Shape;974;p42"/>
          <p:cNvGrpSpPr/>
          <p:nvPr/>
        </p:nvGrpSpPr>
        <p:grpSpPr>
          <a:xfrm>
            <a:off x="-3025" y="1355129"/>
            <a:ext cx="8991600" cy="5573215"/>
            <a:chOff x="0" y="1371600"/>
            <a:chExt cx="8991600" cy="5467528"/>
          </a:xfrm>
        </p:grpSpPr>
        <p:sp>
          <p:nvSpPr>
            <p:cNvPr id="975" name="Google Shape;975;p42"/>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976" name="Google Shape;976;p42"/>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977" name="Google Shape;977;p42"/>
          <p:cNvSpPr/>
          <p:nvPr/>
        </p:nvSpPr>
        <p:spPr>
          <a:xfrm>
            <a:off x="94303" y="2291603"/>
            <a:ext cx="8628996" cy="4200241"/>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978" name="Google Shape;978;p42"/>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979" name="Google Shape;979;p42"/>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Design Stage Activities</a:t>
            </a:r>
            <a:endParaRPr b="0" i="0" sz="2400" u="none" cap="none" strike="noStrike">
              <a:solidFill>
                <a:srgbClr val="595959"/>
              </a:solidFill>
              <a:latin typeface="Arial"/>
              <a:ea typeface="Arial"/>
              <a:cs typeface="Arial"/>
              <a:sym typeface="Arial"/>
            </a:endParaRPr>
          </a:p>
        </p:txBody>
      </p:sp>
      <p:sp>
        <p:nvSpPr>
          <p:cNvPr id="980" name="Google Shape;980;p42"/>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F2</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occurred during the building design process on your best and typical projects?</a:t>
            </a:r>
            <a:endParaRPr b="0" i="0" sz="900" u="none" cap="none" strike="noStrike">
              <a:solidFill>
                <a:srgbClr val="595959"/>
              </a:solidFill>
              <a:latin typeface="Arial"/>
              <a:ea typeface="Arial"/>
              <a:cs typeface="Arial"/>
              <a:sym typeface="Arial"/>
            </a:endParaRPr>
          </a:p>
        </p:txBody>
      </p:sp>
      <p:sp>
        <p:nvSpPr>
          <p:cNvPr id="981" name="Google Shape;981;p42"/>
          <p:cNvSpPr txBox="1"/>
          <p:nvPr/>
        </p:nvSpPr>
        <p:spPr>
          <a:xfrm>
            <a:off x="138433" y="1458025"/>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All activities in the study but </a:t>
            </a:r>
            <a:r>
              <a:rPr b="1" i="0" lang="en-US" sz="1200">
                <a:solidFill>
                  <a:srgbClr val="000000"/>
                </a:solidFill>
                <a:latin typeface="Arial"/>
                <a:ea typeface="Arial"/>
                <a:cs typeface="Arial"/>
                <a:sym typeface="Arial"/>
              </a:rPr>
              <a:t>release of construction only after issuance of IFC documents </a:t>
            </a:r>
            <a:r>
              <a:rPr b="0" i="0" lang="en-US" sz="1200">
                <a:solidFill>
                  <a:srgbClr val="000000"/>
                </a:solidFill>
                <a:latin typeface="Arial"/>
                <a:ea typeface="Arial"/>
                <a:cs typeface="Arial"/>
                <a:sym typeface="Arial"/>
              </a:rPr>
              <a:t>were more commonly used on </a:t>
            </a:r>
            <a:r>
              <a:rPr b="1" i="0" lang="en-US" sz="1200">
                <a:solidFill>
                  <a:srgbClr val="000000"/>
                </a:solidFill>
                <a:latin typeface="Arial"/>
                <a:ea typeface="Arial"/>
                <a:cs typeface="Arial"/>
                <a:sym typeface="Arial"/>
              </a:rPr>
              <a:t>Best Projects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20 percentage</a:t>
            </a:r>
            <a:r>
              <a:rPr b="0" i="0" lang="en-US" sz="1200" u="none" cap="none" strike="noStrike">
                <a:solidFill>
                  <a:srgbClr val="000000"/>
                </a:solidFill>
                <a:latin typeface="Arial"/>
                <a:ea typeface="Arial"/>
                <a:cs typeface="Arial"/>
                <a:sym typeface="Arial"/>
              </a:rPr>
              <a:t> points gaps occur for two factors: </a:t>
            </a:r>
            <a:r>
              <a:rPr b="1" i="0" lang="en-US" sz="1200" u="none" cap="none" strike="noStrike">
                <a:solidFill>
                  <a:srgbClr val="000000"/>
                </a:solidFill>
                <a:latin typeface="Arial"/>
                <a:ea typeface="Arial"/>
                <a:cs typeface="Arial"/>
                <a:sym typeface="Arial"/>
              </a:rPr>
              <a:t>Target Value Design</a:t>
            </a:r>
            <a:r>
              <a:rPr b="0" i="0" lang="en-US" sz="1200" u="none" cap="none" strike="noStrike">
                <a:solidFill>
                  <a:srgbClr val="000000"/>
                </a:solidFill>
                <a:latin typeface="Arial"/>
                <a:ea typeface="Arial"/>
                <a:cs typeface="Arial"/>
                <a:sym typeface="Arial"/>
              </a:rPr>
              <a:t>, and </a:t>
            </a:r>
            <a:r>
              <a:rPr b="1" i="0" lang="en-US" sz="1200" u="none" cap="none" strike="noStrike">
                <a:solidFill>
                  <a:srgbClr val="000000"/>
                </a:solidFill>
                <a:latin typeface="Arial"/>
                <a:ea typeface="Arial"/>
                <a:cs typeface="Arial"/>
                <a:sym typeface="Arial"/>
              </a:rPr>
              <a:t>design developed by user groups in a real time unified process</a:t>
            </a:r>
            <a:r>
              <a:rPr b="0" i="0" lang="en-US" sz="1200" u="none" cap="none" strike="noStrike">
                <a:solidFill>
                  <a:srgbClr val="000000"/>
                </a:solidFill>
                <a:latin typeface="Arial"/>
                <a:ea typeface="Arial"/>
                <a:cs typeface="Arial"/>
                <a:sym typeface="Arial"/>
              </a:rPr>
              <a:t>, suggesting that these are particularly correlated with successful projects.</a:t>
            </a:r>
            <a:endParaRPr b="0" i="0" sz="1200" u="none" cap="none" strike="noStrike">
              <a:solidFill>
                <a:srgbClr val="000000"/>
              </a:solidFill>
              <a:latin typeface="Arial"/>
              <a:ea typeface="Arial"/>
              <a:cs typeface="Arial"/>
              <a:sym typeface="Arial"/>
            </a:endParaRPr>
          </a:p>
        </p:txBody>
      </p:sp>
      <p:sp>
        <p:nvSpPr>
          <p:cNvPr id="982" name="Google Shape;982;p42"/>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983" name="Google Shape;983;p42"/>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984" name="Google Shape;984;p42"/>
          <p:cNvGrpSpPr/>
          <p:nvPr/>
        </p:nvGrpSpPr>
        <p:grpSpPr>
          <a:xfrm>
            <a:off x="3128298" y="6054185"/>
            <a:ext cx="2565583" cy="246221"/>
            <a:chOff x="270640" y="5801287"/>
            <a:chExt cx="2565583" cy="246221"/>
          </a:xfrm>
        </p:grpSpPr>
        <p:sp>
          <p:nvSpPr>
            <p:cNvPr id="985" name="Google Shape;985;p42"/>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86" name="Google Shape;986;p42"/>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987" name="Google Shape;987;p42"/>
            <p:cNvGrpSpPr/>
            <p:nvPr/>
          </p:nvGrpSpPr>
          <p:grpSpPr>
            <a:xfrm>
              <a:off x="1635117" y="5801287"/>
              <a:ext cx="1201106" cy="246221"/>
              <a:chOff x="270640" y="5528874"/>
              <a:chExt cx="1201106" cy="246221"/>
            </a:xfrm>
          </p:grpSpPr>
          <p:sp>
            <p:nvSpPr>
              <p:cNvPr id="988" name="Google Shape;988;p42"/>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989" name="Google Shape;989;p42"/>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990" name="Google Shape;990;p42"/>
          <p:cNvGraphicFramePr/>
          <p:nvPr/>
        </p:nvGraphicFramePr>
        <p:xfrm>
          <a:off x="479212" y="2215368"/>
          <a:ext cx="7856478" cy="3877222"/>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5" name="Shape 995"/>
        <p:cNvGrpSpPr/>
        <p:nvPr/>
      </p:nvGrpSpPr>
      <p:grpSpPr>
        <a:xfrm>
          <a:off x="0" y="0"/>
          <a:ext cx="0" cy="0"/>
          <a:chOff x="0" y="0"/>
          <a:chExt cx="0" cy="0"/>
        </a:xfrm>
      </p:grpSpPr>
      <p:grpSp>
        <p:nvGrpSpPr>
          <p:cNvPr id="996" name="Google Shape;996;p43"/>
          <p:cNvGrpSpPr/>
          <p:nvPr/>
        </p:nvGrpSpPr>
        <p:grpSpPr>
          <a:xfrm>
            <a:off x="-3025" y="1355129"/>
            <a:ext cx="8991600" cy="5573215"/>
            <a:chOff x="0" y="1371600"/>
            <a:chExt cx="8991600" cy="5467528"/>
          </a:xfrm>
        </p:grpSpPr>
        <p:sp>
          <p:nvSpPr>
            <p:cNvPr id="997" name="Google Shape;997;p43"/>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998" name="Google Shape;998;p43"/>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999" name="Google Shape;999;p43"/>
          <p:cNvSpPr/>
          <p:nvPr/>
        </p:nvSpPr>
        <p:spPr>
          <a:xfrm>
            <a:off x="94303" y="2291603"/>
            <a:ext cx="8628996" cy="4200241"/>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000" name="Google Shape;1000;p43"/>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001" name="Google Shape;1001;p43"/>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Construction and Occupancy Phase Activities</a:t>
            </a:r>
            <a:endParaRPr b="0" i="0" sz="2400" u="none" cap="none" strike="noStrike">
              <a:solidFill>
                <a:srgbClr val="595959"/>
              </a:solidFill>
              <a:latin typeface="Arial"/>
              <a:ea typeface="Arial"/>
              <a:cs typeface="Arial"/>
              <a:sym typeface="Arial"/>
            </a:endParaRPr>
          </a:p>
        </p:txBody>
      </p:sp>
      <p:sp>
        <p:nvSpPr>
          <p:cNvPr id="1002" name="Google Shape;1002;p43"/>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F3</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occurred during the construction and occupancy phase of your typical and best projects?</a:t>
            </a:r>
            <a:endParaRPr b="0" i="0" sz="900" u="none" cap="none" strike="noStrike">
              <a:solidFill>
                <a:srgbClr val="595959"/>
              </a:solidFill>
              <a:latin typeface="Arial"/>
              <a:ea typeface="Arial"/>
              <a:cs typeface="Arial"/>
              <a:sym typeface="Arial"/>
            </a:endParaRPr>
          </a:p>
        </p:txBody>
      </p:sp>
      <p:sp>
        <p:nvSpPr>
          <p:cNvPr id="1003" name="Google Shape;1003;p43"/>
          <p:cNvSpPr txBox="1"/>
          <p:nvPr/>
        </p:nvSpPr>
        <p:spPr>
          <a:xfrm>
            <a:off x="118240" y="1450257"/>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All construction and occupancy</a:t>
            </a:r>
            <a:r>
              <a:rPr b="0" i="0" lang="en-US" sz="1200" u="none" cap="none" strike="noStrike">
                <a:solidFill>
                  <a:srgbClr val="000000"/>
                </a:solidFill>
                <a:latin typeface="Arial"/>
                <a:ea typeface="Arial"/>
                <a:cs typeface="Arial"/>
                <a:sym typeface="Arial"/>
              </a:rPr>
              <a:t> phase activities included in the study occur more frequently on </a:t>
            </a:r>
            <a:r>
              <a:rPr b="1" i="0" lang="en-US" sz="1200" u="none" cap="none" strike="noStrike">
                <a:solidFill>
                  <a:srgbClr val="000000"/>
                </a:solidFill>
                <a:latin typeface="Arial"/>
                <a:ea typeface="Arial"/>
                <a:cs typeface="Arial"/>
                <a:sym typeface="Arial"/>
              </a:rPr>
              <a:t>Best Projects </a:t>
            </a:r>
            <a:r>
              <a:rPr b="0" i="0" lang="en-US" sz="1200" u="none" cap="none" strike="noStrike">
                <a:solidFill>
                  <a:srgbClr val="000000"/>
                </a:solidFill>
                <a:latin typeface="Arial"/>
                <a:ea typeface="Arial"/>
                <a:cs typeface="Arial"/>
                <a:sym typeface="Arial"/>
              </a:rPr>
              <a:t>than on typical ones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There is a 20 percentage point or higher gap for two: </a:t>
            </a:r>
            <a:r>
              <a:rPr b="1" i="0" lang="en-US" sz="1200" u="none" cap="none" strike="noStrike">
                <a:solidFill>
                  <a:srgbClr val="000000"/>
                </a:solidFill>
                <a:latin typeface="Arial"/>
                <a:ea typeface="Arial"/>
                <a:cs typeface="Arial"/>
                <a:sym typeface="Arial"/>
              </a:rPr>
              <a:t>Budget with path back and value add items</a:t>
            </a:r>
            <a:r>
              <a:rPr b="0" i="0" lang="en-US" sz="1200" u="none" cap="none" strike="noStrike">
                <a:solidFill>
                  <a:srgbClr val="000000"/>
                </a:solidFill>
                <a:latin typeface="Arial"/>
                <a:ea typeface="Arial"/>
                <a:cs typeface="Arial"/>
                <a:sym typeface="Arial"/>
              </a:rPr>
              <a:t> and </a:t>
            </a:r>
            <a:r>
              <a:rPr b="1" i="0" lang="en-US" sz="1200">
                <a:solidFill>
                  <a:srgbClr val="000000"/>
                </a:solidFill>
                <a:latin typeface="Arial"/>
                <a:ea typeface="Arial"/>
                <a:cs typeface="Arial"/>
                <a:sym typeface="Arial"/>
              </a:rPr>
              <a:t>c</a:t>
            </a:r>
            <a:r>
              <a:rPr b="1" i="0" lang="en-US" sz="1200" u="none" cap="none" strike="noStrike">
                <a:solidFill>
                  <a:srgbClr val="000000"/>
                </a:solidFill>
                <a:latin typeface="Arial"/>
                <a:ea typeface="Arial"/>
                <a:cs typeface="Arial"/>
                <a:sym typeface="Arial"/>
              </a:rPr>
              <a:t>o-located team conducted visual work</a:t>
            </a:r>
            <a:r>
              <a:rPr b="1" i="0" lang="en-US" sz="1200" u="none" cap="none" strike="noStrike">
                <a:solidFill>
                  <a:srgbClr val="000000"/>
                </a:solidFill>
                <a:latin typeface="Arial"/>
                <a:ea typeface="Arial"/>
                <a:cs typeface="Arial"/>
                <a:sym typeface="Arial"/>
              </a:rPr>
              <a:t> planning and problem solving</a:t>
            </a:r>
            <a:r>
              <a:rPr b="0" i="0" lang="en-US" sz="1200" u="none" cap="none" strike="noStrike">
                <a:solidFill>
                  <a:srgbClr val="000000"/>
                </a:solidFill>
                <a:latin typeface="Arial"/>
                <a:ea typeface="Arial"/>
                <a:cs typeface="Arial"/>
                <a:sym typeface="Arial"/>
              </a:rPr>
              <a:t>.</a:t>
            </a:r>
            <a:endParaRPr/>
          </a:p>
        </p:txBody>
      </p:sp>
      <p:sp>
        <p:nvSpPr>
          <p:cNvPr id="1004" name="Google Shape;1004;p43"/>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005" name="Google Shape;1005;p43"/>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006" name="Google Shape;1006;p43"/>
          <p:cNvGrpSpPr/>
          <p:nvPr/>
        </p:nvGrpSpPr>
        <p:grpSpPr>
          <a:xfrm>
            <a:off x="3128298" y="6054185"/>
            <a:ext cx="2565583" cy="246221"/>
            <a:chOff x="270640" y="5801287"/>
            <a:chExt cx="2565583" cy="246221"/>
          </a:xfrm>
        </p:grpSpPr>
        <p:sp>
          <p:nvSpPr>
            <p:cNvPr id="1007" name="Google Shape;1007;p43"/>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08" name="Google Shape;1008;p43"/>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009" name="Google Shape;1009;p43"/>
            <p:cNvGrpSpPr/>
            <p:nvPr/>
          </p:nvGrpSpPr>
          <p:grpSpPr>
            <a:xfrm>
              <a:off x="1635117" y="5801287"/>
              <a:ext cx="1201106" cy="246221"/>
              <a:chOff x="270640" y="5528874"/>
              <a:chExt cx="1201106" cy="246221"/>
            </a:xfrm>
          </p:grpSpPr>
          <p:sp>
            <p:nvSpPr>
              <p:cNvPr id="1010" name="Google Shape;1010;p43"/>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11" name="Google Shape;1011;p43"/>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012" name="Google Shape;1012;p43"/>
          <p:cNvGraphicFramePr/>
          <p:nvPr/>
        </p:nvGraphicFramePr>
        <p:xfrm>
          <a:off x="479212" y="2215368"/>
          <a:ext cx="7933288" cy="3940387"/>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7" name="Shape 1017"/>
        <p:cNvGrpSpPr/>
        <p:nvPr/>
      </p:nvGrpSpPr>
      <p:grpSpPr>
        <a:xfrm>
          <a:off x="0" y="0"/>
          <a:ext cx="0" cy="0"/>
          <a:chOff x="0" y="0"/>
          <a:chExt cx="0" cy="0"/>
        </a:xfrm>
      </p:grpSpPr>
      <p:grpSp>
        <p:nvGrpSpPr>
          <p:cNvPr id="1018" name="Google Shape;1018;p44"/>
          <p:cNvGrpSpPr/>
          <p:nvPr/>
        </p:nvGrpSpPr>
        <p:grpSpPr>
          <a:xfrm>
            <a:off x="-3025" y="1355129"/>
            <a:ext cx="8991600" cy="5573215"/>
            <a:chOff x="0" y="1371600"/>
            <a:chExt cx="8991600" cy="5467528"/>
          </a:xfrm>
        </p:grpSpPr>
        <p:sp>
          <p:nvSpPr>
            <p:cNvPr id="1019" name="Google Shape;1019;p44"/>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020" name="Google Shape;1020;p44"/>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021" name="Google Shape;1021;p44"/>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022" name="Google Shape;1022;p44"/>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023" name="Google Shape;1023;p44"/>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Quality Management Activities</a:t>
            </a:r>
            <a:endParaRPr b="0" i="0" sz="2400" u="none" cap="none" strike="noStrike">
              <a:solidFill>
                <a:srgbClr val="595959"/>
              </a:solidFill>
              <a:latin typeface="Arial"/>
              <a:ea typeface="Arial"/>
              <a:cs typeface="Arial"/>
              <a:sym typeface="Arial"/>
            </a:endParaRPr>
          </a:p>
        </p:txBody>
      </p:sp>
      <p:sp>
        <p:nvSpPr>
          <p:cNvPr id="1024" name="Google Shape;1024;p44"/>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F4</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How was the quality of your typical and best projects managed and monitored?</a:t>
            </a:r>
            <a:endParaRPr b="0" i="0" sz="900" u="none" cap="none" strike="noStrike">
              <a:solidFill>
                <a:srgbClr val="595959"/>
              </a:solidFill>
              <a:latin typeface="Arial"/>
              <a:ea typeface="Arial"/>
              <a:cs typeface="Arial"/>
              <a:sym typeface="Arial"/>
            </a:endParaRPr>
          </a:p>
        </p:txBody>
      </p:sp>
      <p:sp>
        <p:nvSpPr>
          <p:cNvPr id="1025" name="Google Shape;1025;p44"/>
          <p:cNvSpPr txBox="1"/>
          <p:nvPr/>
        </p:nvSpPr>
        <p:spPr>
          <a:xfrm>
            <a:off x="132708" y="1466927"/>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All quality management activities included in the study are used more frequently on </a:t>
            </a:r>
            <a:r>
              <a:rPr b="1" i="0" lang="en-US" sz="1200" u="none" cap="none" strike="noStrike">
                <a:solidFill>
                  <a:srgbClr val="000000"/>
                </a:solidFill>
                <a:latin typeface="Arial"/>
                <a:ea typeface="Arial"/>
                <a:cs typeface="Arial"/>
                <a:sym typeface="Arial"/>
              </a:rPr>
              <a:t>Best </a:t>
            </a:r>
            <a:r>
              <a:rPr b="0" i="0" lang="en-US" sz="1200" u="none" cap="none" strike="noStrike">
                <a:solidFill>
                  <a:srgbClr val="000000"/>
                </a:solidFill>
                <a:latin typeface="Arial"/>
                <a:ea typeface="Arial"/>
                <a:cs typeface="Arial"/>
                <a:sym typeface="Arial"/>
              </a:rPr>
              <a:t>than on </a:t>
            </a:r>
            <a:r>
              <a:rPr b="1" i="0" lang="en-US" sz="1200" u="none" cap="none" strike="noStrike">
                <a:solidFill>
                  <a:srgbClr val="000000"/>
                </a:solidFill>
                <a:latin typeface="Arial"/>
                <a:ea typeface="Arial"/>
                <a:cs typeface="Arial"/>
                <a:sym typeface="Arial"/>
              </a:rPr>
              <a:t>Typical Projects</a:t>
            </a:r>
            <a:r>
              <a:rPr b="0" i="0" lang="en-US" sz="1200" u="none" cap="none" strike="noStrike">
                <a:solidFill>
                  <a:srgbClr val="000000"/>
                </a:solidFill>
                <a:latin typeface="Arial"/>
                <a:ea typeface="Arial"/>
                <a:cs typeface="Arial"/>
                <a:sym typeface="Arial"/>
              </a:rPr>
              <a:t>, although use of at least one is pretty common on both.</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The activities</a:t>
            </a:r>
            <a:r>
              <a:rPr b="0" i="0" lang="en-US" sz="1200" u="none" cap="none" strike="noStrike">
                <a:solidFill>
                  <a:srgbClr val="000000"/>
                </a:solidFill>
                <a:latin typeface="Arial"/>
                <a:ea typeface="Arial"/>
                <a:cs typeface="Arial"/>
                <a:sym typeface="Arial"/>
              </a:rPr>
              <a:t> with a 20 percentage point gap or higher </a:t>
            </a:r>
            <a:r>
              <a:rPr b="0" i="0" lang="en-US" sz="1200">
                <a:solidFill>
                  <a:srgbClr val="000000"/>
                </a:solidFill>
                <a:latin typeface="Arial"/>
                <a:ea typeface="Arial"/>
                <a:cs typeface="Arial"/>
                <a:sym typeface="Arial"/>
              </a:rPr>
              <a:t>are </a:t>
            </a:r>
            <a:r>
              <a:rPr b="1" i="0" lang="en-US" sz="1200">
                <a:solidFill>
                  <a:srgbClr val="000000"/>
                </a:solidFill>
                <a:latin typeface="Arial"/>
                <a:ea typeface="Arial"/>
                <a:cs typeface="Arial"/>
                <a:sym typeface="Arial"/>
              </a:rPr>
              <a:t>first run studies/mockups of distinct features/typical components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early prototyping (virtual or cardboard) to engage end users</a:t>
            </a:r>
            <a:r>
              <a:rPr b="0" i="0" lang="en-US" sz="1200" u="none" cap="none" strike="noStrike">
                <a:solidFill>
                  <a:srgbClr val="000000"/>
                </a:solidFill>
                <a:latin typeface="Arial"/>
                <a:ea typeface="Arial"/>
                <a:cs typeface="Arial"/>
                <a:sym typeface="Arial"/>
              </a:rPr>
              <a:t>.</a:t>
            </a:r>
            <a:endParaRPr/>
          </a:p>
        </p:txBody>
      </p:sp>
      <p:sp>
        <p:nvSpPr>
          <p:cNvPr id="1026" name="Google Shape;1026;p44"/>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027" name="Google Shape;1027;p44"/>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028" name="Google Shape;1028;p44"/>
          <p:cNvGrpSpPr/>
          <p:nvPr/>
        </p:nvGrpSpPr>
        <p:grpSpPr>
          <a:xfrm>
            <a:off x="3128298" y="6054185"/>
            <a:ext cx="2565583" cy="246221"/>
            <a:chOff x="270640" y="5801287"/>
            <a:chExt cx="2565583" cy="246221"/>
          </a:xfrm>
        </p:grpSpPr>
        <p:sp>
          <p:nvSpPr>
            <p:cNvPr id="1029" name="Google Shape;1029;p44"/>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30" name="Google Shape;1030;p44"/>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031" name="Google Shape;1031;p44"/>
            <p:cNvGrpSpPr/>
            <p:nvPr/>
          </p:nvGrpSpPr>
          <p:grpSpPr>
            <a:xfrm>
              <a:off x="1635117" y="5801287"/>
              <a:ext cx="1201106" cy="246221"/>
              <a:chOff x="270640" y="5528874"/>
              <a:chExt cx="1201106" cy="246221"/>
            </a:xfrm>
          </p:grpSpPr>
          <p:sp>
            <p:nvSpPr>
              <p:cNvPr id="1032" name="Google Shape;1032;p44"/>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33" name="Google Shape;1033;p44"/>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034" name="Google Shape;1034;p44"/>
          <p:cNvGraphicFramePr/>
          <p:nvPr/>
        </p:nvGraphicFramePr>
        <p:xfrm>
          <a:off x="693095" y="2202037"/>
          <a:ext cx="7950201" cy="3953717"/>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9" name="Shape 1039"/>
        <p:cNvGrpSpPr/>
        <p:nvPr/>
      </p:nvGrpSpPr>
      <p:grpSpPr>
        <a:xfrm>
          <a:off x="0" y="0"/>
          <a:ext cx="0" cy="0"/>
          <a:chOff x="0" y="0"/>
          <a:chExt cx="0" cy="0"/>
        </a:xfrm>
      </p:grpSpPr>
      <p:grpSp>
        <p:nvGrpSpPr>
          <p:cNvPr id="1040" name="Google Shape;1040;p45"/>
          <p:cNvGrpSpPr/>
          <p:nvPr/>
        </p:nvGrpSpPr>
        <p:grpSpPr>
          <a:xfrm>
            <a:off x="-3025" y="1355129"/>
            <a:ext cx="8991600" cy="5573215"/>
            <a:chOff x="0" y="1371600"/>
            <a:chExt cx="8991600" cy="5467528"/>
          </a:xfrm>
        </p:grpSpPr>
        <p:sp>
          <p:nvSpPr>
            <p:cNvPr id="1041" name="Google Shape;1041;p45"/>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042" name="Google Shape;1042;p45"/>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043" name="Google Shape;1043;p45"/>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044" name="Google Shape;1044;p45"/>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045" name="Google Shape;1045;p45"/>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595959"/>
              </a:buClr>
              <a:buSzPts val="2400"/>
              <a:buFont typeface="Arial"/>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b="0" i="0" lang="en-US" sz="2000" u="none" cap="none" strike="noStrike">
                <a:solidFill>
                  <a:srgbClr val="595959"/>
                </a:solidFill>
                <a:latin typeface="Arial"/>
                <a:ea typeface="Arial"/>
                <a:cs typeface="Arial"/>
                <a:sym typeface="Arial"/>
              </a:rPr>
              <a:t>Budget Management Activities</a:t>
            </a:r>
            <a:endParaRPr b="0" i="0" sz="2400" u="none" cap="none" strike="noStrike">
              <a:solidFill>
                <a:srgbClr val="595959"/>
              </a:solidFill>
              <a:latin typeface="Arial"/>
              <a:ea typeface="Arial"/>
              <a:cs typeface="Arial"/>
              <a:sym typeface="Arial"/>
            </a:endParaRPr>
          </a:p>
        </p:txBody>
      </p:sp>
      <p:sp>
        <p:nvSpPr>
          <p:cNvPr id="1046" name="Google Shape;1046;p45"/>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900" u="none" cap="none" strike="noStrike">
                <a:solidFill>
                  <a:srgbClr val="595959"/>
                </a:solidFill>
                <a:latin typeface="Arial"/>
                <a:ea typeface="Arial"/>
                <a:cs typeface="Arial"/>
                <a:sym typeface="Arial"/>
              </a:rPr>
              <a:t>F5. </a:t>
            </a:r>
            <a:r>
              <a:rPr lang="en-US" sz="900">
                <a:solidFill>
                  <a:srgbClr val="595959"/>
                </a:solidFill>
                <a:latin typeface="Arial"/>
                <a:ea typeface="Arial"/>
                <a:cs typeface="Arial"/>
                <a:sym typeface="Arial"/>
              </a:rPr>
              <a:t>How was the budget of the typical and best projects developed, managed and monitored through the design process?</a:t>
            </a:r>
            <a:endParaRPr b="0" i="0" sz="900" u="none" cap="none" strike="noStrike">
              <a:solidFill>
                <a:srgbClr val="595959"/>
              </a:solidFill>
              <a:latin typeface="Arial"/>
              <a:ea typeface="Arial"/>
              <a:cs typeface="Arial"/>
              <a:sym typeface="Arial"/>
            </a:endParaRPr>
          </a:p>
        </p:txBody>
      </p:sp>
      <p:sp>
        <p:nvSpPr>
          <p:cNvPr id="1047" name="Google Shape;1047;p45"/>
          <p:cNvSpPr txBox="1"/>
          <p:nvPr/>
        </p:nvSpPr>
        <p:spPr>
          <a:xfrm>
            <a:off x="132708" y="1408718"/>
            <a:ext cx="8510588" cy="938719"/>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While every budget management activity is used</a:t>
            </a:r>
            <a:r>
              <a:rPr b="0" i="0" lang="en-US" sz="1100" u="none" cap="none" strike="noStrike">
                <a:solidFill>
                  <a:srgbClr val="000000"/>
                </a:solidFill>
                <a:latin typeface="Arial"/>
                <a:ea typeface="Arial"/>
                <a:cs typeface="Arial"/>
                <a:sym typeface="Arial"/>
              </a:rPr>
              <a:t> by a higher percentage on </a:t>
            </a:r>
            <a:r>
              <a:rPr b="1" i="0" lang="en-US" sz="1100">
                <a:solidFill>
                  <a:srgbClr val="000000"/>
                </a:solidFill>
                <a:latin typeface="Arial"/>
                <a:ea typeface="Arial"/>
                <a:cs typeface="Arial"/>
                <a:sym typeface="Arial"/>
              </a:rPr>
              <a:t>Best Projects</a:t>
            </a:r>
            <a:r>
              <a:rPr b="0" i="0" lang="en-US" sz="1100">
                <a:solidFill>
                  <a:srgbClr val="000000"/>
                </a:solidFill>
                <a:latin typeface="Arial"/>
                <a:ea typeface="Arial"/>
                <a:cs typeface="Arial"/>
                <a:sym typeface="Arial"/>
              </a:rPr>
              <a:t>, several are used by roughly the same percentage on both </a:t>
            </a:r>
            <a:r>
              <a:rPr b="1" i="0" lang="en-US" sz="1100">
                <a:solidFill>
                  <a:srgbClr val="000000"/>
                </a:solidFill>
                <a:latin typeface="Arial"/>
                <a:ea typeface="Arial"/>
                <a:cs typeface="Arial"/>
                <a:sym typeface="Arial"/>
              </a:rPr>
              <a:t>Best </a:t>
            </a:r>
            <a:r>
              <a:rPr b="0" i="0" lang="en-US" sz="1100">
                <a:solidFill>
                  <a:srgbClr val="000000"/>
                </a:solidFill>
                <a:latin typeface="Arial"/>
                <a:ea typeface="Arial"/>
                <a:cs typeface="Arial"/>
                <a:sym typeface="Arial"/>
              </a:rPr>
              <a:t>and </a:t>
            </a:r>
            <a:r>
              <a:rPr b="1" i="0" lang="en-US" sz="1100">
                <a:solidFill>
                  <a:srgbClr val="000000"/>
                </a:solidFill>
                <a:latin typeface="Arial"/>
                <a:ea typeface="Arial"/>
                <a:cs typeface="Arial"/>
                <a:sym typeface="Arial"/>
              </a:rPr>
              <a:t>Typical</a:t>
            </a:r>
            <a:r>
              <a:rPr b="0" i="0" lang="en-US" sz="1100">
                <a:solidFill>
                  <a:srgbClr val="000000"/>
                </a:solidFill>
                <a:latin typeface="Arial"/>
                <a:ea typeface="Arial"/>
                <a:cs typeface="Arial"/>
                <a:sym typeface="Arial"/>
              </a:rPr>
              <a:t>, much more than the other factors considered</a:t>
            </a:r>
            <a:r>
              <a:rPr b="0" i="0" lang="en-US" sz="11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The only activity with a 20 percentage point gap or higher is </a:t>
            </a:r>
            <a:r>
              <a:rPr b="1" i="0" lang="en-US" sz="1100">
                <a:solidFill>
                  <a:srgbClr val="000000"/>
                </a:solidFill>
                <a:latin typeface="Arial"/>
                <a:ea typeface="Arial"/>
                <a:cs typeface="Arial"/>
                <a:sym typeface="Arial"/>
              </a:rPr>
              <a:t>regular conceptual/continuous budget estimates to select design alternatives during design, </a:t>
            </a:r>
            <a:r>
              <a:rPr b="0" i="0" lang="en-US" sz="1100">
                <a:solidFill>
                  <a:srgbClr val="000000"/>
                </a:solidFill>
                <a:latin typeface="Arial"/>
                <a:ea typeface="Arial"/>
                <a:cs typeface="Arial"/>
                <a:sym typeface="Arial"/>
              </a:rPr>
              <a:t>but </a:t>
            </a:r>
            <a:r>
              <a:rPr b="1" i="0" lang="en-US" sz="1100">
                <a:solidFill>
                  <a:srgbClr val="000000"/>
                </a:solidFill>
                <a:latin typeface="Arial"/>
                <a:ea typeface="Arial"/>
                <a:cs typeface="Arial"/>
                <a:sym typeface="Arial"/>
              </a:rPr>
              <a:t>target costing/target value design </a:t>
            </a:r>
            <a:r>
              <a:rPr b="0" i="0" lang="en-US" sz="1100">
                <a:solidFill>
                  <a:srgbClr val="000000"/>
                </a:solidFill>
                <a:latin typeface="Arial"/>
                <a:ea typeface="Arial"/>
                <a:cs typeface="Arial"/>
                <a:sym typeface="Arial"/>
              </a:rPr>
              <a:t>and </a:t>
            </a:r>
            <a:r>
              <a:rPr b="1" i="0" lang="en-US" sz="1100">
                <a:solidFill>
                  <a:srgbClr val="000000"/>
                </a:solidFill>
                <a:latin typeface="Arial"/>
                <a:ea typeface="Arial"/>
                <a:cs typeface="Arial"/>
                <a:sym typeface="Arial"/>
              </a:rPr>
              <a:t>total ownership analysis </a:t>
            </a:r>
            <a:r>
              <a:rPr b="0" i="0" lang="en-US" sz="1100">
                <a:solidFill>
                  <a:srgbClr val="000000"/>
                </a:solidFill>
                <a:latin typeface="Arial"/>
                <a:ea typeface="Arial"/>
                <a:cs typeface="Arial"/>
                <a:sym typeface="Arial"/>
              </a:rPr>
              <a:t>also have substantial gaps</a:t>
            </a:r>
            <a:r>
              <a:rPr b="0" i="0" lang="en-US" sz="1100" u="none" cap="none" strike="noStrike">
                <a:solidFill>
                  <a:srgbClr val="000000"/>
                </a:solidFill>
                <a:latin typeface="Arial"/>
                <a:ea typeface="Arial"/>
                <a:cs typeface="Arial"/>
                <a:sym typeface="Arial"/>
              </a:rPr>
              <a:t>.</a:t>
            </a:r>
            <a:endParaRPr/>
          </a:p>
        </p:txBody>
      </p:sp>
      <p:sp>
        <p:nvSpPr>
          <p:cNvPr id="1048" name="Google Shape;1048;p45"/>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049" name="Google Shape;1049;p45"/>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050" name="Google Shape;1050;p45"/>
          <p:cNvGrpSpPr/>
          <p:nvPr/>
        </p:nvGrpSpPr>
        <p:grpSpPr>
          <a:xfrm>
            <a:off x="3128298" y="6054185"/>
            <a:ext cx="2565583" cy="246221"/>
            <a:chOff x="270640" y="5801287"/>
            <a:chExt cx="2565583" cy="246221"/>
          </a:xfrm>
        </p:grpSpPr>
        <p:sp>
          <p:nvSpPr>
            <p:cNvPr id="1051" name="Google Shape;1051;p45"/>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52" name="Google Shape;1052;p45"/>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053" name="Google Shape;1053;p45"/>
            <p:cNvGrpSpPr/>
            <p:nvPr/>
          </p:nvGrpSpPr>
          <p:grpSpPr>
            <a:xfrm>
              <a:off x="1635117" y="5801287"/>
              <a:ext cx="1201106" cy="246221"/>
              <a:chOff x="270640" y="5528874"/>
              <a:chExt cx="1201106" cy="246221"/>
            </a:xfrm>
          </p:grpSpPr>
          <p:sp>
            <p:nvSpPr>
              <p:cNvPr id="1054" name="Google Shape;1054;p45"/>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55" name="Google Shape;1055;p45"/>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056" name="Google Shape;1056;p45"/>
          <p:cNvGraphicFramePr/>
          <p:nvPr/>
        </p:nvGraphicFramePr>
        <p:xfrm>
          <a:off x="254152" y="2246576"/>
          <a:ext cx="8524877" cy="3846014"/>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1" name="Shape 1061"/>
        <p:cNvGrpSpPr/>
        <p:nvPr/>
      </p:nvGrpSpPr>
      <p:grpSpPr>
        <a:xfrm>
          <a:off x="0" y="0"/>
          <a:ext cx="0" cy="0"/>
          <a:chOff x="0" y="0"/>
          <a:chExt cx="0" cy="0"/>
        </a:xfrm>
      </p:grpSpPr>
      <p:grpSp>
        <p:nvGrpSpPr>
          <p:cNvPr id="1062" name="Google Shape;1062;p46"/>
          <p:cNvGrpSpPr/>
          <p:nvPr/>
        </p:nvGrpSpPr>
        <p:grpSpPr>
          <a:xfrm>
            <a:off x="-3025" y="1355129"/>
            <a:ext cx="8991600" cy="5573215"/>
            <a:chOff x="0" y="1371600"/>
            <a:chExt cx="8991600" cy="5467528"/>
          </a:xfrm>
        </p:grpSpPr>
        <p:sp>
          <p:nvSpPr>
            <p:cNvPr id="1063" name="Google Shape;1063;p46"/>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064" name="Google Shape;1064;p46"/>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065" name="Google Shape;1065;p46"/>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066" name="Google Shape;1066;p46"/>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067" name="Google Shape;1067;p46"/>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Schedule Management Activities</a:t>
            </a:r>
            <a:endParaRPr b="0" i="0" sz="2400" u="none" cap="none" strike="noStrike">
              <a:solidFill>
                <a:srgbClr val="595959"/>
              </a:solidFill>
              <a:latin typeface="Arial"/>
              <a:ea typeface="Arial"/>
              <a:cs typeface="Arial"/>
              <a:sym typeface="Arial"/>
            </a:endParaRPr>
          </a:p>
        </p:txBody>
      </p:sp>
      <p:sp>
        <p:nvSpPr>
          <p:cNvPr id="1068" name="Google Shape;1068;p46"/>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F6</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How was the schedule for your typical and best projects developed, managed and monitored??</a:t>
            </a:r>
            <a:endParaRPr b="0" i="0" sz="900" u="none" cap="none" strike="noStrike">
              <a:solidFill>
                <a:srgbClr val="595959"/>
              </a:solidFill>
              <a:latin typeface="Arial"/>
              <a:ea typeface="Arial"/>
              <a:cs typeface="Arial"/>
              <a:sym typeface="Arial"/>
            </a:endParaRPr>
          </a:p>
        </p:txBody>
      </p:sp>
      <p:sp>
        <p:nvSpPr>
          <p:cNvPr id="1069" name="Google Shape;1069;p46"/>
          <p:cNvSpPr txBox="1"/>
          <p:nvPr/>
        </p:nvSpPr>
        <p:spPr>
          <a:xfrm>
            <a:off x="132708" y="1388445"/>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All schedule management activities included</a:t>
            </a:r>
            <a:r>
              <a:rPr b="0" i="0" lang="en-US" sz="1200" u="none" cap="none" strike="noStrike">
                <a:solidFill>
                  <a:srgbClr val="000000"/>
                </a:solidFill>
                <a:latin typeface="Arial"/>
                <a:ea typeface="Arial"/>
                <a:cs typeface="Arial"/>
                <a:sym typeface="Arial"/>
              </a:rPr>
              <a:t> in the study are used on more </a:t>
            </a:r>
            <a:r>
              <a:rPr b="1" i="0" lang="en-US" sz="1200">
                <a:solidFill>
                  <a:srgbClr val="000000"/>
                </a:solidFill>
                <a:latin typeface="Arial"/>
                <a:ea typeface="Arial"/>
                <a:cs typeface="Arial"/>
                <a:sym typeface="Arial"/>
              </a:rPr>
              <a:t>Best </a:t>
            </a:r>
            <a:r>
              <a:rPr b="0" i="0" lang="en-US" sz="1200">
                <a:solidFill>
                  <a:srgbClr val="000000"/>
                </a:solidFill>
                <a:latin typeface="Arial"/>
                <a:ea typeface="Arial"/>
                <a:cs typeface="Arial"/>
                <a:sym typeface="Arial"/>
              </a:rPr>
              <a:t>than </a:t>
            </a:r>
            <a:r>
              <a:rPr b="1" i="0" lang="en-US" sz="1200">
                <a:solidFill>
                  <a:srgbClr val="000000"/>
                </a:solidFill>
                <a:latin typeface="Arial"/>
                <a:ea typeface="Arial"/>
                <a:cs typeface="Arial"/>
                <a:sym typeface="Arial"/>
              </a:rPr>
              <a:t>Typical Projects</a:t>
            </a:r>
            <a:r>
              <a:rPr b="0" i="0" lang="en-US" sz="1200">
                <a:solidFill>
                  <a:srgbClr val="000000"/>
                </a:solidFill>
                <a:latin typeface="Arial"/>
                <a:ea typeface="Arial"/>
                <a:cs typeface="Arial"/>
                <a:sym typeface="Arial"/>
              </a:rPr>
              <a:t>, and the differences are substantial except for having </a:t>
            </a:r>
            <a:r>
              <a:rPr b="1" i="0" lang="en-US" sz="1200">
                <a:solidFill>
                  <a:srgbClr val="000000"/>
                </a:solidFill>
                <a:latin typeface="Arial"/>
                <a:ea typeface="Arial"/>
                <a:cs typeface="Arial"/>
                <a:sym typeface="Arial"/>
              </a:rPr>
              <a:t>design and construction as separate CPM schedules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The activities</a:t>
            </a:r>
            <a:r>
              <a:rPr b="0" i="0" lang="en-US" sz="1200" u="none" cap="none" strike="noStrike">
                <a:solidFill>
                  <a:srgbClr val="000000"/>
                </a:solidFill>
                <a:latin typeface="Arial"/>
                <a:ea typeface="Arial"/>
                <a:cs typeface="Arial"/>
                <a:sym typeface="Arial"/>
              </a:rPr>
              <a:t> with a 20 percentage point gap or higher </a:t>
            </a:r>
            <a:r>
              <a:rPr b="0" i="0" lang="en-US" sz="1200">
                <a:solidFill>
                  <a:srgbClr val="000000"/>
                </a:solidFill>
                <a:latin typeface="Arial"/>
                <a:ea typeface="Arial"/>
                <a:cs typeface="Arial"/>
                <a:sym typeface="Arial"/>
              </a:rPr>
              <a:t>are </a:t>
            </a:r>
            <a:r>
              <a:rPr b="1" i="0" lang="en-US" sz="1200">
                <a:solidFill>
                  <a:srgbClr val="000000"/>
                </a:solidFill>
                <a:latin typeface="Arial"/>
                <a:ea typeface="Arial"/>
                <a:cs typeface="Arial"/>
                <a:sym typeface="Arial"/>
              </a:rPr>
              <a:t>master scheduling &amp; phase planning, weekly work planning &amp; learning</a:t>
            </a:r>
            <a:r>
              <a:rPr b="0" i="0" lang="en-US" sz="1200" u="none" cap="none" strike="noStrike">
                <a:solidFill>
                  <a:srgbClr val="000000"/>
                </a:solidFill>
                <a:latin typeface="Arial"/>
                <a:ea typeface="Arial"/>
                <a:cs typeface="Arial"/>
                <a:sym typeface="Arial"/>
              </a:rPr>
              <a:t>.</a:t>
            </a:r>
            <a:endParaRPr/>
          </a:p>
        </p:txBody>
      </p:sp>
      <p:sp>
        <p:nvSpPr>
          <p:cNvPr id="1070" name="Google Shape;1070;p46"/>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071" name="Google Shape;1071;p46"/>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072" name="Google Shape;1072;p46"/>
          <p:cNvGrpSpPr/>
          <p:nvPr/>
        </p:nvGrpSpPr>
        <p:grpSpPr>
          <a:xfrm>
            <a:off x="3128298" y="6054185"/>
            <a:ext cx="2565583" cy="246221"/>
            <a:chOff x="270640" y="5801287"/>
            <a:chExt cx="2565583" cy="246221"/>
          </a:xfrm>
        </p:grpSpPr>
        <p:sp>
          <p:nvSpPr>
            <p:cNvPr id="1073" name="Google Shape;1073;p46"/>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74" name="Google Shape;1074;p46"/>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075" name="Google Shape;1075;p46"/>
            <p:cNvGrpSpPr/>
            <p:nvPr/>
          </p:nvGrpSpPr>
          <p:grpSpPr>
            <a:xfrm>
              <a:off x="1635117" y="5801287"/>
              <a:ext cx="1201106" cy="246221"/>
              <a:chOff x="270640" y="5528874"/>
              <a:chExt cx="1201106" cy="246221"/>
            </a:xfrm>
          </p:grpSpPr>
          <p:sp>
            <p:nvSpPr>
              <p:cNvPr id="1076" name="Google Shape;1076;p46"/>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77" name="Google Shape;1077;p46"/>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078" name="Google Shape;1078;p46"/>
          <p:cNvGraphicFramePr/>
          <p:nvPr/>
        </p:nvGraphicFramePr>
        <p:xfrm>
          <a:off x="254152" y="2170533"/>
          <a:ext cx="8505825" cy="3922057"/>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3" name="Shape 1083"/>
        <p:cNvGrpSpPr/>
        <p:nvPr/>
      </p:nvGrpSpPr>
      <p:grpSpPr>
        <a:xfrm>
          <a:off x="0" y="0"/>
          <a:ext cx="0" cy="0"/>
          <a:chOff x="0" y="0"/>
          <a:chExt cx="0" cy="0"/>
        </a:xfrm>
      </p:grpSpPr>
      <p:grpSp>
        <p:nvGrpSpPr>
          <p:cNvPr id="1084" name="Google Shape;1084;p47"/>
          <p:cNvGrpSpPr/>
          <p:nvPr/>
        </p:nvGrpSpPr>
        <p:grpSpPr>
          <a:xfrm>
            <a:off x="-3025" y="1355129"/>
            <a:ext cx="8991600" cy="5573215"/>
            <a:chOff x="0" y="1371600"/>
            <a:chExt cx="8991600" cy="5467528"/>
          </a:xfrm>
        </p:grpSpPr>
        <p:sp>
          <p:nvSpPr>
            <p:cNvPr id="1085" name="Google Shape;1085;p47"/>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086" name="Google Shape;1086;p47"/>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087" name="Google Shape;1087;p47"/>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088" name="Google Shape;1088;p47"/>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089" name="Google Shape;1089;p47"/>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Approach to Information Management and Exchange</a:t>
            </a:r>
            <a:endParaRPr b="0" i="0" sz="2400" u="none" cap="none" strike="noStrike">
              <a:solidFill>
                <a:srgbClr val="595959"/>
              </a:solidFill>
              <a:latin typeface="Arial"/>
              <a:ea typeface="Arial"/>
              <a:cs typeface="Arial"/>
              <a:sym typeface="Arial"/>
            </a:endParaRPr>
          </a:p>
        </p:txBody>
      </p:sp>
      <p:sp>
        <p:nvSpPr>
          <p:cNvPr id="1090" name="Google Shape;1090;p47"/>
          <p:cNvSpPr/>
          <p:nvPr/>
        </p:nvSpPr>
        <p:spPr>
          <a:xfrm>
            <a:off x="357673" y="6533225"/>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F7</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best describes how information was exchanged and used during design and construction of the typical and best projects?</a:t>
            </a:r>
            <a:endParaRPr b="0" i="0" sz="900" u="none" cap="none" strike="noStrike">
              <a:solidFill>
                <a:srgbClr val="595959"/>
              </a:solidFill>
              <a:latin typeface="Arial"/>
              <a:ea typeface="Arial"/>
              <a:cs typeface="Arial"/>
              <a:sym typeface="Arial"/>
            </a:endParaRPr>
          </a:p>
        </p:txBody>
      </p:sp>
      <p:sp>
        <p:nvSpPr>
          <p:cNvPr id="1091" name="Google Shape;1091;p47"/>
          <p:cNvSpPr txBox="1"/>
          <p:nvPr/>
        </p:nvSpPr>
        <p:spPr>
          <a:xfrm>
            <a:off x="94448" y="1372558"/>
            <a:ext cx="8510588" cy="101566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All approaches to information management and exchange</a:t>
            </a:r>
            <a:r>
              <a:rPr b="0" i="0" lang="en-US" sz="1200" u="none" cap="none" strike="noStrike">
                <a:solidFill>
                  <a:srgbClr val="000000"/>
                </a:solidFill>
                <a:latin typeface="Arial"/>
                <a:ea typeface="Arial"/>
                <a:cs typeface="Arial"/>
                <a:sym typeface="Arial"/>
              </a:rPr>
              <a:t> </a:t>
            </a:r>
            <a:r>
              <a:rPr b="0" i="0" lang="en-US" sz="1200" u="none" cap="none" strike="noStrike">
                <a:solidFill>
                  <a:srgbClr val="000000"/>
                </a:solidFill>
                <a:latin typeface="Arial"/>
                <a:ea typeface="Arial"/>
                <a:cs typeface="Arial"/>
                <a:sym typeface="Arial"/>
              </a:rPr>
              <a:t>included in the study are used more frequently on </a:t>
            </a:r>
            <a:r>
              <a:rPr b="1" i="0" lang="en-US" sz="1200" u="none" cap="none" strike="noStrike">
                <a:solidFill>
                  <a:srgbClr val="000000"/>
                </a:solidFill>
                <a:latin typeface="Arial"/>
                <a:ea typeface="Arial"/>
                <a:cs typeface="Arial"/>
                <a:sym typeface="Arial"/>
              </a:rPr>
              <a:t>Best </a:t>
            </a:r>
            <a:r>
              <a:rPr b="0" i="0" lang="en-US" sz="1200" u="none" cap="none" strike="noStrike">
                <a:solidFill>
                  <a:srgbClr val="000000"/>
                </a:solidFill>
                <a:latin typeface="Arial"/>
                <a:ea typeface="Arial"/>
                <a:cs typeface="Arial"/>
                <a:sym typeface="Arial"/>
              </a:rPr>
              <a:t>than on </a:t>
            </a:r>
            <a:r>
              <a:rPr b="1" i="0" lang="en-US" sz="1200" u="none" cap="none" strike="noStrike">
                <a:solidFill>
                  <a:srgbClr val="000000"/>
                </a:solidFill>
                <a:latin typeface="Arial"/>
                <a:ea typeface="Arial"/>
                <a:cs typeface="Arial"/>
                <a:sym typeface="Arial"/>
              </a:rPr>
              <a:t>Typical Projects</a:t>
            </a:r>
            <a:r>
              <a:rPr b="0" i="0" lang="en-US" sz="1200" u="none" cap="none" strike="noStrike">
                <a:solidFill>
                  <a:srgbClr val="000000"/>
                </a:solidFill>
                <a:latin typeface="Arial"/>
                <a:ea typeface="Arial"/>
                <a:cs typeface="Arial"/>
                <a:sym typeface="Arial"/>
              </a:rPr>
              <a:t>, with</a:t>
            </a:r>
            <a:r>
              <a:rPr b="0" i="0" lang="en-US" sz="1200" u="none" cap="none" strike="noStrike">
                <a:solidFill>
                  <a:srgbClr val="000000"/>
                </a:solidFill>
                <a:latin typeface="Arial"/>
                <a:ea typeface="Arial"/>
                <a:cs typeface="Arial"/>
                <a:sym typeface="Arial"/>
              </a:rPr>
              <a:t> </a:t>
            </a:r>
            <a:r>
              <a:rPr b="1" i="0" lang="en-US" sz="1200" u="none" cap="none" strike="noStrike">
                <a:solidFill>
                  <a:srgbClr val="000000"/>
                </a:solidFill>
                <a:latin typeface="Arial"/>
                <a:ea typeface="Arial"/>
                <a:cs typeface="Arial"/>
                <a:sym typeface="Arial"/>
              </a:rPr>
              <a:t>electronic information exchange</a:t>
            </a:r>
            <a:r>
              <a:rPr b="0" i="0" lang="en-US" sz="1200" u="none" cap="none" strike="noStrike">
                <a:solidFill>
                  <a:srgbClr val="000000"/>
                </a:solidFill>
                <a:latin typeface="Arial"/>
                <a:ea typeface="Arial"/>
                <a:cs typeface="Arial"/>
                <a:sym typeface="Arial"/>
              </a:rPr>
              <a:t> the most common for both</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The activities</a:t>
            </a:r>
            <a:r>
              <a:rPr b="0" i="0" lang="en-US" sz="1200" u="none" cap="none" strike="noStrike">
                <a:solidFill>
                  <a:srgbClr val="000000"/>
                </a:solidFill>
                <a:latin typeface="Arial"/>
                <a:ea typeface="Arial"/>
                <a:cs typeface="Arial"/>
                <a:sym typeface="Arial"/>
              </a:rPr>
              <a:t> with a 20 percentage point gap or higher </a:t>
            </a:r>
            <a:r>
              <a:rPr b="0" i="0" lang="en-US" sz="1200">
                <a:solidFill>
                  <a:srgbClr val="000000"/>
                </a:solidFill>
                <a:latin typeface="Arial"/>
                <a:ea typeface="Arial"/>
                <a:cs typeface="Arial"/>
                <a:sym typeface="Arial"/>
              </a:rPr>
              <a:t>are </a:t>
            </a:r>
            <a:r>
              <a:rPr b="1" i="0" lang="en-US" sz="1200">
                <a:solidFill>
                  <a:srgbClr val="000000"/>
                </a:solidFill>
                <a:latin typeface="Arial"/>
                <a:ea typeface="Arial"/>
                <a:cs typeface="Arial"/>
                <a:sym typeface="Arial"/>
              </a:rPr>
              <a:t>design and construction BIM models used together for 3D coordination/clash exchange, BIM used for layout/fabrication by trade partners,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BIM model turned over to facility management</a:t>
            </a:r>
            <a:r>
              <a:rPr b="0" i="0" lang="en-US" sz="1200" u="none" cap="none" strike="noStrike">
                <a:solidFill>
                  <a:srgbClr val="000000"/>
                </a:solidFill>
                <a:latin typeface="Arial"/>
                <a:ea typeface="Arial"/>
                <a:cs typeface="Arial"/>
                <a:sym typeface="Arial"/>
              </a:rPr>
              <a:t>.</a:t>
            </a:r>
            <a:endParaRPr/>
          </a:p>
        </p:txBody>
      </p:sp>
      <p:sp>
        <p:nvSpPr>
          <p:cNvPr id="1092" name="Google Shape;1092;p47"/>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093" name="Google Shape;1093;p47"/>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094" name="Google Shape;1094;p47"/>
          <p:cNvGrpSpPr/>
          <p:nvPr/>
        </p:nvGrpSpPr>
        <p:grpSpPr>
          <a:xfrm>
            <a:off x="3128298" y="6054185"/>
            <a:ext cx="2565583" cy="246221"/>
            <a:chOff x="270640" y="5801287"/>
            <a:chExt cx="2565583" cy="246221"/>
          </a:xfrm>
        </p:grpSpPr>
        <p:sp>
          <p:nvSpPr>
            <p:cNvPr id="1095" name="Google Shape;1095;p47"/>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96" name="Google Shape;1096;p47"/>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097" name="Google Shape;1097;p47"/>
            <p:cNvGrpSpPr/>
            <p:nvPr/>
          </p:nvGrpSpPr>
          <p:grpSpPr>
            <a:xfrm>
              <a:off x="1635117" y="5801287"/>
              <a:ext cx="1201106" cy="246221"/>
              <a:chOff x="270640" y="5528874"/>
              <a:chExt cx="1201106" cy="246221"/>
            </a:xfrm>
          </p:grpSpPr>
          <p:sp>
            <p:nvSpPr>
              <p:cNvPr id="1098" name="Google Shape;1098;p47"/>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099" name="Google Shape;1099;p47"/>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100" name="Google Shape;1100;p47"/>
          <p:cNvGraphicFramePr/>
          <p:nvPr/>
        </p:nvGraphicFramePr>
        <p:xfrm>
          <a:off x="570228" y="2228851"/>
          <a:ext cx="7765462" cy="3965310"/>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5" name="Shape 1105"/>
        <p:cNvGrpSpPr/>
        <p:nvPr/>
      </p:nvGrpSpPr>
      <p:grpSpPr>
        <a:xfrm>
          <a:off x="0" y="0"/>
          <a:ext cx="0" cy="0"/>
          <a:chOff x="0" y="0"/>
          <a:chExt cx="0" cy="0"/>
        </a:xfrm>
      </p:grpSpPr>
      <p:grpSp>
        <p:nvGrpSpPr>
          <p:cNvPr id="1106" name="Google Shape;1106;p48"/>
          <p:cNvGrpSpPr/>
          <p:nvPr/>
        </p:nvGrpSpPr>
        <p:grpSpPr>
          <a:xfrm>
            <a:off x="-3025" y="1355129"/>
            <a:ext cx="8991600" cy="5573215"/>
            <a:chOff x="0" y="1371600"/>
            <a:chExt cx="8991600" cy="5467528"/>
          </a:xfrm>
        </p:grpSpPr>
        <p:sp>
          <p:nvSpPr>
            <p:cNvPr id="1107" name="Google Shape;1107;p48"/>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108" name="Google Shape;1108;p48"/>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109" name="Google Shape;1109;p48"/>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110" name="Google Shape;1110;p48"/>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111" name="Google Shape;1111;p48"/>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 Performing:</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Team Development/Communication Methods</a:t>
            </a:r>
            <a:endParaRPr b="0" i="0" sz="2400" u="none" cap="none" strike="noStrike">
              <a:solidFill>
                <a:srgbClr val="595959"/>
              </a:solidFill>
              <a:latin typeface="Arial"/>
              <a:ea typeface="Arial"/>
              <a:cs typeface="Arial"/>
              <a:sym typeface="Arial"/>
            </a:endParaRPr>
          </a:p>
        </p:txBody>
      </p:sp>
      <p:sp>
        <p:nvSpPr>
          <p:cNvPr id="1112" name="Google Shape;1112;p48"/>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F8</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team development/ communication methods were used on your best and typical projects?</a:t>
            </a:r>
            <a:endParaRPr b="0" i="0" sz="900" u="none" cap="none" strike="noStrike">
              <a:solidFill>
                <a:srgbClr val="595959"/>
              </a:solidFill>
              <a:latin typeface="Arial"/>
              <a:ea typeface="Arial"/>
              <a:cs typeface="Arial"/>
              <a:sym typeface="Arial"/>
            </a:endParaRPr>
          </a:p>
        </p:txBody>
      </p:sp>
      <p:sp>
        <p:nvSpPr>
          <p:cNvPr id="1113" name="Google Shape;1113;p48"/>
          <p:cNvSpPr txBox="1"/>
          <p:nvPr/>
        </p:nvSpPr>
        <p:spPr>
          <a:xfrm>
            <a:off x="94303" y="1332349"/>
            <a:ext cx="8894272" cy="938719"/>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Team development/communication</a:t>
            </a:r>
            <a:r>
              <a:rPr b="0" i="0" lang="en-US" sz="1100" u="none" cap="none" strike="noStrike">
                <a:solidFill>
                  <a:srgbClr val="000000"/>
                </a:solidFill>
                <a:latin typeface="Arial"/>
                <a:ea typeface="Arial"/>
                <a:cs typeface="Arial"/>
                <a:sym typeface="Arial"/>
              </a:rPr>
              <a:t> methods are, in general, less frequently used on both </a:t>
            </a:r>
            <a:r>
              <a:rPr b="1" i="0" lang="en-US" sz="1100" u="none" cap="none" strike="noStrike">
                <a:solidFill>
                  <a:srgbClr val="000000"/>
                </a:solidFill>
                <a:latin typeface="Arial"/>
                <a:ea typeface="Arial"/>
                <a:cs typeface="Arial"/>
                <a:sym typeface="Arial"/>
              </a:rPr>
              <a:t>Best </a:t>
            </a:r>
            <a:r>
              <a:rPr b="0" i="0" lang="en-US" sz="1100" u="none" cap="none" strike="noStrike">
                <a:solidFill>
                  <a:srgbClr val="000000"/>
                </a:solidFill>
                <a:latin typeface="Arial"/>
                <a:ea typeface="Arial"/>
                <a:cs typeface="Arial"/>
                <a:sym typeface="Arial"/>
              </a:rPr>
              <a:t>and </a:t>
            </a:r>
            <a:r>
              <a:rPr b="1" i="0" lang="en-US" sz="1100" u="none" cap="none" strike="noStrike">
                <a:solidFill>
                  <a:srgbClr val="000000"/>
                </a:solidFill>
                <a:latin typeface="Arial"/>
                <a:ea typeface="Arial"/>
                <a:cs typeface="Arial"/>
                <a:sym typeface="Arial"/>
              </a:rPr>
              <a:t>Typical </a:t>
            </a:r>
            <a:r>
              <a:rPr b="0" i="0" lang="en-US" sz="1100" u="none" cap="none" strike="noStrike">
                <a:solidFill>
                  <a:srgbClr val="000000"/>
                </a:solidFill>
                <a:latin typeface="Arial"/>
                <a:ea typeface="Arial"/>
                <a:cs typeface="Arial"/>
                <a:sym typeface="Arial"/>
              </a:rPr>
              <a:t>projects than most of the other categories measured, with about one quarter not using any on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and over one third not using them on </a:t>
            </a:r>
            <a:r>
              <a:rPr b="1" i="0" lang="en-US" sz="1100" u="none" cap="none" strike="noStrike">
                <a:solidFill>
                  <a:srgbClr val="000000"/>
                </a:solidFill>
                <a:latin typeface="Arial"/>
                <a:ea typeface="Arial"/>
                <a:cs typeface="Arial"/>
                <a:sym typeface="Arial"/>
              </a:rPr>
              <a:t>Typical </a:t>
            </a:r>
            <a:r>
              <a:rPr b="0" i="0" lang="en-US" sz="1100" u="none" cap="none" strike="noStrike">
                <a:solidFill>
                  <a:srgbClr val="000000"/>
                </a:solidFill>
                <a:latin typeface="Arial"/>
                <a:ea typeface="Arial"/>
                <a:cs typeface="Arial"/>
                <a:sym typeface="Arial"/>
              </a:rPr>
              <a:t>ones</a:t>
            </a:r>
            <a:r>
              <a:rPr b="0" i="0" lang="en-US" sz="11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100"/>
              <a:buFont typeface="Noto Sans Symbols"/>
              <a:buChar char="▪"/>
            </a:pPr>
            <a:r>
              <a:rPr b="0" i="0" lang="en-US" sz="1100">
                <a:solidFill>
                  <a:srgbClr val="000000"/>
                </a:solidFill>
                <a:latin typeface="Arial"/>
                <a:ea typeface="Arial"/>
                <a:cs typeface="Arial"/>
                <a:sym typeface="Arial"/>
              </a:rPr>
              <a:t>As with other categories, they are more frequently used on </a:t>
            </a:r>
            <a:r>
              <a:rPr b="1" i="0" lang="en-US" sz="1100">
                <a:solidFill>
                  <a:srgbClr val="000000"/>
                </a:solidFill>
                <a:latin typeface="Arial"/>
                <a:ea typeface="Arial"/>
                <a:cs typeface="Arial"/>
                <a:sym typeface="Arial"/>
              </a:rPr>
              <a:t>Best </a:t>
            </a:r>
            <a:r>
              <a:rPr b="0" i="0" lang="en-US" sz="1100">
                <a:solidFill>
                  <a:srgbClr val="000000"/>
                </a:solidFill>
                <a:latin typeface="Arial"/>
                <a:ea typeface="Arial"/>
                <a:cs typeface="Arial"/>
                <a:sym typeface="Arial"/>
              </a:rPr>
              <a:t>than </a:t>
            </a:r>
            <a:r>
              <a:rPr b="1" i="0" lang="en-US" sz="1100">
                <a:solidFill>
                  <a:srgbClr val="000000"/>
                </a:solidFill>
                <a:latin typeface="Arial"/>
                <a:ea typeface="Arial"/>
                <a:cs typeface="Arial"/>
                <a:sym typeface="Arial"/>
              </a:rPr>
              <a:t>Typical Projects.</a:t>
            </a:r>
            <a:endParaRPr b="0" i="0" sz="11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100"/>
              <a:buFont typeface="Noto Sans Symbols"/>
              <a:buChar char="▪"/>
            </a:pPr>
            <a:r>
              <a:rPr b="0" i="0" lang="en-US" sz="1100" u="none" cap="none" strike="noStrike">
                <a:solidFill>
                  <a:srgbClr val="000000"/>
                </a:solidFill>
                <a:latin typeface="Arial"/>
                <a:ea typeface="Arial"/>
                <a:cs typeface="Arial"/>
                <a:sym typeface="Arial"/>
              </a:rPr>
              <a:t>There are no activities</a:t>
            </a:r>
            <a:r>
              <a:rPr b="0" i="0" lang="en-US" sz="1100" u="none" cap="none" strike="noStrike">
                <a:solidFill>
                  <a:srgbClr val="000000"/>
                </a:solidFill>
                <a:latin typeface="Arial"/>
                <a:ea typeface="Arial"/>
                <a:cs typeface="Arial"/>
                <a:sym typeface="Arial"/>
              </a:rPr>
              <a:t> with gaps of 20 percentage points or higher.</a:t>
            </a:r>
            <a:r>
              <a:rPr b="0" i="0" lang="en-US" sz="1100">
                <a:solidFill>
                  <a:srgbClr val="000000"/>
                </a:solidFill>
                <a:latin typeface="Arial"/>
                <a:ea typeface="Arial"/>
                <a:cs typeface="Arial"/>
                <a:sym typeface="Arial"/>
              </a:rPr>
              <a:t> However, most activities have a sizeable gap in use between </a:t>
            </a:r>
            <a:r>
              <a:rPr b="1" i="0" lang="en-US" sz="1100">
                <a:solidFill>
                  <a:srgbClr val="000000"/>
                </a:solidFill>
                <a:latin typeface="Arial"/>
                <a:ea typeface="Arial"/>
                <a:cs typeface="Arial"/>
                <a:sym typeface="Arial"/>
              </a:rPr>
              <a:t>Best </a:t>
            </a:r>
            <a:r>
              <a:rPr b="0" i="0" lang="en-US" sz="1100">
                <a:solidFill>
                  <a:srgbClr val="000000"/>
                </a:solidFill>
                <a:latin typeface="Arial"/>
                <a:ea typeface="Arial"/>
                <a:cs typeface="Arial"/>
                <a:sym typeface="Arial"/>
              </a:rPr>
              <a:t>and </a:t>
            </a:r>
            <a:r>
              <a:rPr b="1" i="0" lang="en-US" sz="1100">
                <a:solidFill>
                  <a:srgbClr val="000000"/>
                </a:solidFill>
                <a:latin typeface="Arial"/>
                <a:ea typeface="Arial"/>
                <a:cs typeface="Arial"/>
                <a:sym typeface="Arial"/>
              </a:rPr>
              <a:t>Typical Projects, </a:t>
            </a:r>
            <a:r>
              <a:rPr b="0" i="0" lang="en-US" sz="1100">
                <a:solidFill>
                  <a:srgbClr val="000000"/>
                </a:solidFill>
                <a:latin typeface="Arial"/>
                <a:ea typeface="Arial"/>
                <a:cs typeface="Arial"/>
                <a:sym typeface="Arial"/>
              </a:rPr>
              <a:t>with the highest gaps for </a:t>
            </a:r>
            <a:r>
              <a:rPr b="1" i="0" lang="en-US" sz="1100">
                <a:solidFill>
                  <a:srgbClr val="000000"/>
                </a:solidFill>
                <a:latin typeface="Arial"/>
                <a:ea typeface="Arial"/>
                <a:cs typeface="Arial"/>
                <a:sym typeface="Arial"/>
              </a:rPr>
              <a:t>Plus/Delta Retrospectives </a:t>
            </a:r>
            <a:r>
              <a:rPr b="0" i="0" lang="en-US" sz="1100">
                <a:solidFill>
                  <a:srgbClr val="000000"/>
                </a:solidFill>
                <a:latin typeface="Arial"/>
                <a:ea typeface="Arial"/>
                <a:cs typeface="Arial"/>
                <a:sym typeface="Arial"/>
              </a:rPr>
              <a:t>and </a:t>
            </a:r>
            <a:r>
              <a:rPr b="1" i="0" lang="en-US" sz="1100">
                <a:solidFill>
                  <a:srgbClr val="000000"/>
                </a:solidFill>
                <a:latin typeface="Arial"/>
                <a:ea typeface="Arial"/>
                <a:cs typeface="Arial"/>
                <a:sym typeface="Arial"/>
              </a:rPr>
              <a:t>Onboarding.</a:t>
            </a:r>
            <a:endParaRPr b="0" i="0" sz="1100" u="none" cap="none" strike="noStrike">
              <a:solidFill>
                <a:srgbClr val="000000"/>
              </a:solidFill>
              <a:latin typeface="Arial"/>
              <a:ea typeface="Arial"/>
              <a:cs typeface="Arial"/>
              <a:sym typeface="Arial"/>
            </a:endParaRPr>
          </a:p>
        </p:txBody>
      </p:sp>
      <p:sp>
        <p:nvSpPr>
          <p:cNvPr id="1114" name="Google Shape;1114;p48"/>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115" name="Google Shape;1115;p48"/>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116" name="Google Shape;1116;p48"/>
          <p:cNvGrpSpPr/>
          <p:nvPr/>
        </p:nvGrpSpPr>
        <p:grpSpPr>
          <a:xfrm>
            <a:off x="3128298" y="6054185"/>
            <a:ext cx="3226020" cy="246221"/>
            <a:chOff x="270640" y="5801287"/>
            <a:chExt cx="3226020" cy="246221"/>
          </a:xfrm>
        </p:grpSpPr>
        <p:sp>
          <p:nvSpPr>
            <p:cNvPr id="1117" name="Google Shape;1117;p48"/>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118" name="Google Shape;1118;p48"/>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119" name="Google Shape;1119;p48"/>
            <p:cNvGrpSpPr/>
            <p:nvPr/>
          </p:nvGrpSpPr>
          <p:grpSpPr>
            <a:xfrm>
              <a:off x="1635117" y="5801287"/>
              <a:ext cx="1861543" cy="246221"/>
              <a:chOff x="270640" y="5528874"/>
              <a:chExt cx="1861543" cy="246221"/>
            </a:xfrm>
          </p:grpSpPr>
          <p:sp>
            <p:nvSpPr>
              <p:cNvPr id="1120" name="Google Shape;1120;p48"/>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121" name="Google Shape;1121;p48"/>
              <p:cNvSpPr txBox="1"/>
              <p:nvPr/>
            </p:nvSpPr>
            <p:spPr>
              <a:xfrm>
                <a:off x="535271" y="5528874"/>
                <a:ext cx="1596912"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Performing Projects</a:t>
                </a:r>
                <a:endParaRPr/>
              </a:p>
            </p:txBody>
          </p:sp>
        </p:grpSp>
      </p:grpSp>
      <p:graphicFrame>
        <p:nvGraphicFramePr>
          <p:cNvPr id="1122" name="Google Shape;1122;p48"/>
          <p:cNvGraphicFramePr/>
          <p:nvPr/>
        </p:nvGraphicFramePr>
        <p:xfrm>
          <a:off x="132708" y="2202038"/>
          <a:ext cx="8496120" cy="3953717"/>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7" name="Shape 1127"/>
        <p:cNvGrpSpPr/>
        <p:nvPr/>
      </p:nvGrpSpPr>
      <p:grpSpPr>
        <a:xfrm>
          <a:off x="0" y="0"/>
          <a:ext cx="0" cy="0"/>
          <a:chOff x="0" y="0"/>
          <a:chExt cx="0" cy="0"/>
        </a:xfrm>
      </p:grpSpPr>
      <p:grpSp>
        <p:nvGrpSpPr>
          <p:cNvPr id="1128" name="Google Shape;1128;p49"/>
          <p:cNvGrpSpPr/>
          <p:nvPr/>
        </p:nvGrpSpPr>
        <p:grpSpPr>
          <a:xfrm>
            <a:off x="-3025" y="1355129"/>
            <a:ext cx="8991600" cy="5573215"/>
            <a:chOff x="0" y="1371600"/>
            <a:chExt cx="8991600" cy="5467528"/>
          </a:xfrm>
        </p:grpSpPr>
        <p:sp>
          <p:nvSpPr>
            <p:cNvPr id="1129" name="Google Shape;1129;p49"/>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130" name="Google Shape;1130;p49"/>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131" name="Google Shape;1131;p49"/>
          <p:cNvSpPr/>
          <p:nvPr/>
        </p:nvSpPr>
        <p:spPr>
          <a:xfrm>
            <a:off x="94303" y="2322811"/>
            <a:ext cx="8628996" cy="416903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132" name="Google Shape;1132;p49"/>
          <p:cNvSpPr/>
          <p:nvPr/>
        </p:nvSpPr>
        <p:spPr>
          <a:xfrm>
            <a:off x="254152" y="1645272"/>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133" name="Google Shape;1133;p49"/>
          <p:cNvSpPr txBox="1"/>
          <p:nvPr/>
        </p:nvSpPr>
        <p:spPr>
          <a:xfrm>
            <a:off x="270640" y="433410"/>
            <a:ext cx="835818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rgbClr val="595959"/>
                </a:solidFill>
                <a:latin typeface="Arial"/>
                <a:ea typeface="Arial"/>
                <a:cs typeface="Arial"/>
                <a:sym typeface="Arial"/>
              </a:rPr>
              <a:t>Typical vs. Best:</a:t>
            </a:r>
            <a:br>
              <a:rPr b="1" i="0" lang="en-US" sz="2400" u="none" cap="none" strike="noStrike">
                <a:solidFill>
                  <a:srgbClr val="595959"/>
                </a:solidFill>
                <a:latin typeface="Arial"/>
                <a:ea typeface="Arial"/>
                <a:cs typeface="Arial"/>
                <a:sym typeface="Arial"/>
              </a:rPr>
            </a:br>
            <a:r>
              <a:rPr lang="en-US" sz="2000">
                <a:solidFill>
                  <a:srgbClr val="595959"/>
                </a:solidFill>
                <a:latin typeface="Arial"/>
                <a:ea typeface="Arial"/>
                <a:cs typeface="Arial"/>
                <a:sym typeface="Arial"/>
              </a:rPr>
              <a:t>Problem Solving/Decision-Making Process</a:t>
            </a:r>
            <a:endParaRPr b="0" i="0" sz="2400" u="none" cap="none" strike="noStrike">
              <a:solidFill>
                <a:srgbClr val="595959"/>
              </a:solidFill>
              <a:latin typeface="Arial"/>
              <a:ea typeface="Arial"/>
              <a:cs typeface="Arial"/>
              <a:sym typeface="Arial"/>
            </a:endParaRPr>
          </a:p>
        </p:txBody>
      </p:sp>
      <p:sp>
        <p:nvSpPr>
          <p:cNvPr id="1134" name="Google Shape;1134;p49"/>
          <p:cNvSpPr/>
          <p:nvPr/>
        </p:nvSpPr>
        <p:spPr>
          <a:xfrm>
            <a:off x="357673" y="6533225"/>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F9</a:t>
            </a:r>
            <a:r>
              <a:rPr b="0" i="0" lang="en-US" sz="900" u="none" cap="none" strike="noStrike">
                <a:solidFill>
                  <a:srgbClr val="595959"/>
                </a:solidFill>
                <a:latin typeface="Arial"/>
                <a:ea typeface="Arial"/>
                <a:cs typeface="Arial"/>
                <a:sym typeface="Arial"/>
              </a:rPr>
              <a:t>. </a:t>
            </a:r>
            <a:r>
              <a:rPr lang="en-US" sz="900">
                <a:solidFill>
                  <a:srgbClr val="595959"/>
                </a:solidFill>
                <a:latin typeface="Arial"/>
                <a:ea typeface="Arial"/>
                <a:cs typeface="Arial"/>
                <a:sym typeface="Arial"/>
              </a:rPr>
              <a:t>Which of the following were part of the problem solving/decision-making process on your typical and best projects?</a:t>
            </a:r>
            <a:endParaRPr b="0" i="0" sz="900" u="none" cap="none" strike="noStrike">
              <a:solidFill>
                <a:srgbClr val="595959"/>
              </a:solidFill>
              <a:latin typeface="Arial"/>
              <a:ea typeface="Arial"/>
              <a:cs typeface="Arial"/>
              <a:sym typeface="Arial"/>
            </a:endParaRPr>
          </a:p>
        </p:txBody>
      </p:sp>
      <p:sp>
        <p:nvSpPr>
          <p:cNvPr id="1135" name="Google Shape;1135;p49"/>
          <p:cNvSpPr txBox="1"/>
          <p:nvPr/>
        </p:nvSpPr>
        <p:spPr>
          <a:xfrm>
            <a:off x="116209" y="1401617"/>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Problem solving/decision making based on leader’s opinion or lowest initial cost is more common on </a:t>
            </a:r>
            <a:r>
              <a:rPr b="1" i="0" lang="en-US" sz="1200">
                <a:solidFill>
                  <a:srgbClr val="000000"/>
                </a:solidFill>
                <a:latin typeface="Arial"/>
                <a:ea typeface="Arial"/>
                <a:cs typeface="Arial"/>
                <a:sym typeface="Arial"/>
              </a:rPr>
              <a:t>Typical </a:t>
            </a:r>
            <a:r>
              <a:rPr b="0" i="0" lang="en-US" sz="1200">
                <a:solidFill>
                  <a:srgbClr val="000000"/>
                </a:solidFill>
                <a:latin typeface="Arial"/>
                <a:ea typeface="Arial"/>
                <a:cs typeface="Arial"/>
                <a:sym typeface="Arial"/>
              </a:rPr>
              <a:t>than </a:t>
            </a:r>
            <a:r>
              <a:rPr b="1" i="0" lang="en-US" sz="1200">
                <a:solidFill>
                  <a:srgbClr val="000000"/>
                </a:solidFill>
                <a:latin typeface="Arial"/>
                <a:ea typeface="Arial"/>
                <a:cs typeface="Arial"/>
                <a:sym typeface="Arial"/>
              </a:rPr>
              <a:t>Best </a:t>
            </a:r>
            <a:r>
              <a:rPr b="0" i="0" lang="en-US" sz="1200">
                <a:solidFill>
                  <a:srgbClr val="000000"/>
                </a:solidFill>
                <a:latin typeface="Arial"/>
                <a:ea typeface="Arial"/>
                <a:cs typeface="Arial"/>
                <a:sym typeface="Arial"/>
              </a:rPr>
              <a:t>projects, but all Lean processes are more common on </a:t>
            </a:r>
            <a:r>
              <a:rPr b="1" i="0" lang="en-US" sz="1200">
                <a:solidFill>
                  <a:srgbClr val="000000"/>
                </a:solidFill>
                <a:latin typeface="Arial"/>
                <a:ea typeface="Arial"/>
                <a:cs typeface="Arial"/>
                <a:sym typeface="Arial"/>
              </a:rPr>
              <a:t>Best Projects</a:t>
            </a:r>
            <a:r>
              <a:rPr b="0" i="0" lang="en-US" sz="1200" u="none" cap="none" strike="noStrike">
                <a:solidFill>
                  <a:srgbClr val="000000"/>
                </a:solidFill>
                <a:latin typeface="Arial"/>
                <a:ea typeface="Arial"/>
                <a:cs typeface="Arial"/>
                <a:sym typeface="Arial"/>
              </a:rPr>
              <a:t>.</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The only</a:t>
            </a:r>
            <a:r>
              <a:rPr b="0" i="0" lang="en-US" sz="1200" u="none" cap="none" strike="noStrike">
                <a:solidFill>
                  <a:srgbClr val="000000"/>
                </a:solidFill>
                <a:latin typeface="Arial"/>
                <a:ea typeface="Arial"/>
                <a:cs typeface="Arial"/>
                <a:sym typeface="Arial"/>
              </a:rPr>
              <a:t> activity with a 20 percentage point gap or higher </a:t>
            </a:r>
            <a:r>
              <a:rPr b="0" i="0" lang="en-US" sz="1200">
                <a:solidFill>
                  <a:srgbClr val="000000"/>
                </a:solidFill>
                <a:latin typeface="Arial"/>
                <a:ea typeface="Arial"/>
                <a:cs typeface="Arial"/>
                <a:sym typeface="Arial"/>
              </a:rPr>
              <a:t>is </a:t>
            </a:r>
            <a:r>
              <a:rPr b="1" i="0" lang="en-US" sz="1200">
                <a:solidFill>
                  <a:srgbClr val="000000"/>
                </a:solidFill>
                <a:latin typeface="Arial"/>
                <a:ea typeface="Arial"/>
                <a:cs typeface="Arial"/>
                <a:sym typeface="Arial"/>
              </a:rPr>
              <a:t>A3 Thinking</a:t>
            </a:r>
            <a:r>
              <a:rPr b="0" i="0" lang="en-US" sz="1200">
                <a:solidFill>
                  <a:srgbClr val="000000"/>
                </a:solidFill>
                <a:latin typeface="Arial"/>
                <a:ea typeface="Arial"/>
                <a:cs typeface="Arial"/>
                <a:sym typeface="Arial"/>
              </a:rPr>
              <a:t>, but </a:t>
            </a:r>
            <a:r>
              <a:rPr b="1" i="0" lang="en-US" sz="1200">
                <a:solidFill>
                  <a:srgbClr val="000000"/>
                </a:solidFill>
                <a:latin typeface="Arial"/>
                <a:ea typeface="Arial"/>
                <a:cs typeface="Arial"/>
                <a:sym typeface="Arial"/>
              </a:rPr>
              <a:t>Choosing by Advantage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Set Based Design </a:t>
            </a:r>
            <a:r>
              <a:rPr b="0" i="0" lang="en-US" sz="1200">
                <a:solidFill>
                  <a:srgbClr val="000000"/>
                </a:solidFill>
                <a:latin typeface="Arial"/>
                <a:ea typeface="Arial"/>
                <a:cs typeface="Arial"/>
                <a:sym typeface="Arial"/>
              </a:rPr>
              <a:t>also have double digit gaps.</a:t>
            </a:r>
            <a:endParaRPr b="0" i="0" sz="1200" u="none" cap="none" strike="noStrike">
              <a:solidFill>
                <a:srgbClr val="000000"/>
              </a:solidFill>
              <a:latin typeface="Arial"/>
              <a:ea typeface="Arial"/>
              <a:cs typeface="Arial"/>
              <a:sym typeface="Arial"/>
            </a:endParaRPr>
          </a:p>
        </p:txBody>
      </p:sp>
      <p:sp>
        <p:nvSpPr>
          <p:cNvPr id="1136" name="Google Shape;1136;p49"/>
          <p:cNvSpPr txBox="1"/>
          <p:nvPr/>
        </p:nvSpPr>
        <p:spPr>
          <a:xfrm>
            <a:off x="7380278" y="6038796"/>
            <a:ext cx="1355150"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Total (n=310)</a:t>
            </a:r>
            <a:endParaRPr/>
          </a:p>
        </p:txBody>
      </p:sp>
      <p:sp>
        <p:nvSpPr>
          <p:cNvPr id="1137" name="Google Shape;1137;p49"/>
          <p:cNvSpPr/>
          <p:nvPr/>
        </p:nvSpPr>
        <p:spPr>
          <a:xfrm>
            <a:off x="-99527" y="6726731"/>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grpSp>
        <p:nvGrpSpPr>
          <p:cNvPr id="1138" name="Google Shape;1138;p49"/>
          <p:cNvGrpSpPr/>
          <p:nvPr/>
        </p:nvGrpSpPr>
        <p:grpSpPr>
          <a:xfrm>
            <a:off x="3128298" y="6054185"/>
            <a:ext cx="2565583" cy="246221"/>
            <a:chOff x="270640" y="5801287"/>
            <a:chExt cx="2565583" cy="246221"/>
          </a:xfrm>
        </p:grpSpPr>
        <p:sp>
          <p:nvSpPr>
            <p:cNvPr id="1139" name="Google Shape;1139;p49"/>
            <p:cNvSpPr/>
            <p:nvPr/>
          </p:nvSpPr>
          <p:spPr>
            <a:xfrm>
              <a:off x="270640" y="5826524"/>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140" name="Google Shape;1140;p49"/>
            <p:cNvSpPr txBox="1"/>
            <p:nvPr/>
          </p:nvSpPr>
          <p:spPr>
            <a:xfrm>
              <a:off x="544676" y="5801287"/>
              <a:ext cx="14294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Typical Projects</a:t>
              </a:r>
              <a:endParaRPr/>
            </a:p>
          </p:txBody>
        </p:sp>
        <p:grpSp>
          <p:nvGrpSpPr>
            <p:cNvPr id="1141" name="Google Shape;1141;p49"/>
            <p:cNvGrpSpPr/>
            <p:nvPr/>
          </p:nvGrpSpPr>
          <p:grpSpPr>
            <a:xfrm>
              <a:off x="1635117" y="5801287"/>
              <a:ext cx="1201106" cy="246221"/>
              <a:chOff x="270640" y="5528874"/>
              <a:chExt cx="1201106" cy="246221"/>
            </a:xfrm>
          </p:grpSpPr>
          <p:sp>
            <p:nvSpPr>
              <p:cNvPr id="1142" name="Google Shape;1142;p49"/>
              <p:cNvSpPr/>
              <p:nvPr/>
            </p:nvSpPr>
            <p:spPr>
              <a:xfrm>
                <a:off x="270640" y="5567279"/>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rgbClr val="595959"/>
                  </a:solidFill>
                  <a:latin typeface="Arial"/>
                  <a:ea typeface="Arial"/>
                  <a:cs typeface="Arial"/>
                  <a:sym typeface="Arial"/>
                </a:endParaRPr>
              </a:p>
            </p:txBody>
          </p:sp>
          <p:sp>
            <p:nvSpPr>
              <p:cNvPr id="1143" name="Google Shape;1143;p49"/>
              <p:cNvSpPr txBox="1"/>
              <p:nvPr/>
            </p:nvSpPr>
            <p:spPr>
              <a:xfrm>
                <a:off x="535271" y="5528874"/>
                <a:ext cx="936475"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rgbClr val="000000"/>
                    </a:solidFill>
                    <a:latin typeface="Arial"/>
                    <a:ea typeface="Arial"/>
                    <a:cs typeface="Arial"/>
                    <a:sym typeface="Arial"/>
                  </a:rPr>
                  <a:t>Best Projects</a:t>
                </a:r>
                <a:endParaRPr/>
              </a:p>
            </p:txBody>
          </p:sp>
        </p:grpSp>
      </p:grpSp>
      <p:graphicFrame>
        <p:nvGraphicFramePr>
          <p:cNvPr id="1144" name="Google Shape;1144;p49"/>
          <p:cNvGraphicFramePr/>
          <p:nvPr/>
        </p:nvGraphicFramePr>
        <p:xfrm>
          <a:off x="554981" y="2377686"/>
          <a:ext cx="7895924" cy="3695701"/>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5"/>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5" name="Google Shape;275;p5"/>
          <p:cNvSpPr txBox="1"/>
          <p:nvPr/>
        </p:nvSpPr>
        <p:spPr>
          <a:xfrm>
            <a:off x="2360613" y="2676525"/>
            <a:ext cx="6392862" cy="1362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3200" u="none" cap="none" strike="noStrike">
                <a:solidFill>
                  <a:srgbClr val="595959"/>
                </a:solidFill>
                <a:latin typeface="Arial"/>
                <a:ea typeface="Arial"/>
                <a:cs typeface="Arial"/>
                <a:sym typeface="Arial"/>
              </a:rPr>
              <a:t>Executive Summary</a:t>
            </a:r>
            <a:endParaRPr/>
          </a:p>
          <a:p>
            <a:pPr indent="0" lvl="0" marL="0" marR="0" rtl="0" algn="l">
              <a:spcBef>
                <a:spcPts val="0"/>
              </a:spcBef>
              <a:spcAft>
                <a:spcPts val="0"/>
              </a:spcAft>
              <a:buNone/>
            </a:pPr>
            <a:r>
              <a:t/>
            </a:r>
            <a:endParaRPr b="1" i="0" sz="3200" u="none" cap="none" strike="noStrike">
              <a:solidFill>
                <a:srgbClr val="595959"/>
              </a:solidFill>
              <a:latin typeface="Arial"/>
              <a:ea typeface="Arial"/>
              <a:cs typeface="Arial"/>
              <a:sym typeface="Arial"/>
            </a:endParaRPr>
          </a:p>
        </p:txBody>
      </p:sp>
      <p:pic>
        <p:nvPicPr>
          <p:cNvPr id="276" name="Google Shape;276;p5"/>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Tree>
  </p:cSld>
  <p:clrMapOvr>
    <a:masterClrMapping/>
  </p:clrMapOvr>
  <p:transition p14:dur="250">
    <p:randomBar/>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8" name="Shape 1148"/>
        <p:cNvGrpSpPr/>
        <p:nvPr/>
      </p:nvGrpSpPr>
      <p:grpSpPr>
        <a:xfrm>
          <a:off x="0" y="0"/>
          <a:ext cx="0" cy="0"/>
          <a:chOff x="0" y="0"/>
          <a:chExt cx="0" cy="0"/>
        </a:xfrm>
      </p:grpSpPr>
      <p:grpSp>
        <p:nvGrpSpPr>
          <p:cNvPr id="1149" name="Google Shape;1149;p50"/>
          <p:cNvGrpSpPr/>
          <p:nvPr/>
        </p:nvGrpSpPr>
        <p:grpSpPr>
          <a:xfrm>
            <a:off x="0" y="1355130"/>
            <a:ext cx="8991600" cy="5467528"/>
            <a:chOff x="0" y="1371600"/>
            <a:chExt cx="8991600" cy="5467528"/>
          </a:xfrm>
        </p:grpSpPr>
        <p:sp>
          <p:nvSpPr>
            <p:cNvPr id="1150" name="Google Shape;1150;p50"/>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151" name="Google Shape;1151;p50"/>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152" name="Google Shape;1152;p50"/>
          <p:cNvSpPr/>
          <p:nvPr/>
        </p:nvSpPr>
        <p:spPr>
          <a:xfrm>
            <a:off x="193830" y="2084825"/>
            <a:ext cx="8628996" cy="4067243"/>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153" name="Google Shape;1153;p50"/>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154" name="Google Shape;1154;p50"/>
          <p:cNvSpPr txBox="1"/>
          <p:nvPr/>
        </p:nvSpPr>
        <p:spPr>
          <a:xfrm>
            <a:off x="270640" y="433410"/>
            <a:ext cx="8628996"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Performing:                                                 </a:t>
            </a:r>
            <a:r>
              <a:rPr lang="en-US" sz="1800">
                <a:solidFill>
                  <a:srgbClr val="595959"/>
                </a:solidFill>
                <a:latin typeface="Arial"/>
                <a:ea typeface="Arial"/>
                <a:cs typeface="Arial"/>
                <a:sym typeface="Arial"/>
              </a:rPr>
              <a:t>10 Methods with Most Degree of Difference Between Usage on Typical and Best</a:t>
            </a:r>
            <a:endParaRPr sz="2000">
              <a:solidFill>
                <a:srgbClr val="595959"/>
              </a:solidFill>
              <a:latin typeface="Arial"/>
              <a:ea typeface="Arial"/>
              <a:cs typeface="Arial"/>
              <a:sym typeface="Arial"/>
            </a:endParaRPr>
          </a:p>
        </p:txBody>
      </p:sp>
      <p:sp>
        <p:nvSpPr>
          <p:cNvPr id="1155" name="Google Shape;1155;p50"/>
          <p:cNvSpPr txBox="1"/>
          <p:nvPr/>
        </p:nvSpPr>
        <p:spPr>
          <a:xfrm>
            <a:off x="239389" y="1379622"/>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Visioning workshops, first run studies/mockups,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Target Value Design </a:t>
            </a:r>
            <a:r>
              <a:rPr b="0" i="0" lang="en-US" sz="1200">
                <a:solidFill>
                  <a:srgbClr val="000000"/>
                </a:solidFill>
                <a:latin typeface="Arial"/>
                <a:ea typeface="Arial"/>
                <a:cs typeface="Arial"/>
                <a:sym typeface="Arial"/>
              </a:rPr>
              <a:t>have the greatest gap in usage between typical and best projects.   </a:t>
            </a:r>
            <a:endParaRPr/>
          </a:p>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The size of the gaps suggest the potential impact of increased use on improving project performance.</a:t>
            </a:r>
            <a:endParaRPr/>
          </a:p>
        </p:txBody>
      </p:sp>
      <p:sp>
        <p:nvSpPr>
          <p:cNvPr id="1156" name="Google Shape;1156;p50"/>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1157" name="Google Shape;1157;p50"/>
          <p:cNvSpPr txBox="1"/>
          <p:nvPr/>
        </p:nvSpPr>
        <p:spPr>
          <a:xfrm>
            <a:off x="7263592" y="4179785"/>
            <a:ext cx="1546135" cy="7848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000000"/>
                </a:solidFill>
                <a:latin typeface="Arial"/>
                <a:ea typeface="Arial"/>
                <a:cs typeface="Arial"/>
                <a:sym typeface="Arial"/>
              </a:rPr>
              <a:t>(Methods are shown in decreasing  order of the number of percentage points of difference between Best and Typical)</a:t>
            </a:r>
            <a:endParaRPr/>
          </a:p>
        </p:txBody>
      </p:sp>
      <p:grpSp>
        <p:nvGrpSpPr>
          <p:cNvPr id="1158" name="Google Shape;1158;p50"/>
          <p:cNvGrpSpPr/>
          <p:nvPr/>
        </p:nvGrpSpPr>
        <p:grpSpPr>
          <a:xfrm>
            <a:off x="6991515" y="3621025"/>
            <a:ext cx="1861543" cy="525601"/>
            <a:chOff x="6453845" y="4285979"/>
            <a:chExt cx="1861543" cy="525601"/>
          </a:xfrm>
        </p:grpSpPr>
        <p:sp>
          <p:nvSpPr>
            <p:cNvPr id="1159" name="Google Shape;1159;p50"/>
            <p:cNvSpPr/>
            <p:nvPr/>
          </p:nvSpPr>
          <p:spPr>
            <a:xfrm>
              <a:off x="6453845" y="4599363"/>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160" name="Google Shape;1160;p50"/>
            <p:cNvSpPr txBox="1"/>
            <p:nvPr/>
          </p:nvSpPr>
          <p:spPr>
            <a:xfrm>
              <a:off x="6727881" y="4565359"/>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sp>
          <p:nvSpPr>
            <p:cNvPr id="1161" name="Google Shape;1161;p50"/>
            <p:cNvSpPr/>
            <p:nvPr/>
          </p:nvSpPr>
          <p:spPr>
            <a:xfrm>
              <a:off x="6453845" y="4324384"/>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162" name="Google Shape;1162;p50"/>
            <p:cNvSpPr txBox="1"/>
            <p:nvPr/>
          </p:nvSpPr>
          <p:spPr>
            <a:xfrm>
              <a:off x="6718476" y="4285979"/>
              <a:ext cx="1596912"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Performing Projects</a:t>
              </a:r>
              <a:endParaRPr/>
            </a:p>
          </p:txBody>
        </p:sp>
      </p:grpSp>
      <p:sp>
        <p:nvSpPr>
          <p:cNvPr id="1163" name="Google Shape;1163;p50"/>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1164" name="Google Shape;1164;p50"/>
          <p:cNvGraphicFramePr/>
          <p:nvPr/>
        </p:nvGraphicFramePr>
        <p:xfrm>
          <a:off x="457200" y="1901769"/>
          <a:ext cx="7110389" cy="4250299"/>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8" name="Shape 1168"/>
        <p:cNvGrpSpPr/>
        <p:nvPr/>
      </p:nvGrpSpPr>
      <p:grpSpPr>
        <a:xfrm>
          <a:off x="0" y="0"/>
          <a:ext cx="0" cy="0"/>
          <a:chOff x="0" y="0"/>
          <a:chExt cx="0" cy="0"/>
        </a:xfrm>
      </p:grpSpPr>
      <p:grpSp>
        <p:nvGrpSpPr>
          <p:cNvPr id="1169" name="Google Shape;1169;p51"/>
          <p:cNvGrpSpPr/>
          <p:nvPr/>
        </p:nvGrpSpPr>
        <p:grpSpPr>
          <a:xfrm>
            <a:off x="0" y="1371600"/>
            <a:ext cx="8991600" cy="5467528"/>
            <a:chOff x="0" y="1371600"/>
            <a:chExt cx="8991600" cy="5467528"/>
          </a:xfrm>
        </p:grpSpPr>
        <p:sp>
          <p:nvSpPr>
            <p:cNvPr id="1170" name="Google Shape;1170;p51"/>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171" name="Google Shape;1171;p51"/>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172" name="Google Shape;1172;p51"/>
          <p:cNvSpPr/>
          <p:nvPr/>
        </p:nvSpPr>
        <p:spPr>
          <a:xfrm>
            <a:off x="193830" y="1893033"/>
            <a:ext cx="8628996" cy="4259036"/>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173" name="Google Shape;1173;p51"/>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174" name="Google Shape;1174;p51"/>
          <p:cNvSpPr txBox="1"/>
          <p:nvPr/>
        </p:nvSpPr>
        <p:spPr>
          <a:xfrm>
            <a:off x="270640" y="433410"/>
            <a:ext cx="8628996"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Performing:                                                  </a:t>
            </a:r>
            <a:r>
              <a:rPr lang="en-US" sz="1600">
                <a:solidFill>
                  <a:srgbClr val="595959"/>
                </a:solidFill>
                <a:latin typeface="Arial"/>
                <a:ea typeface="Arial"/>
                <a:cs typeface="Arial"/>
                <a:sym typeface="Arial"/>
              </a:rPr>
              <a:t>Highest Combination of  Use on Best Performing Projects Plus Degree of Difference Between Use on Typical and Best Performing  </a:t>
            </a:r>
            <a:endParaRPr sz="1800">
              <a:solidFill>
                <a:srgbClr val="595959"/>
              </a:solidFill>
              <a:latin typeface="Arial"/>
              <a:ea typeface="Arial"/>
              <a:cs typeface="Arial"/>
              <a:sym typeface="Arial"/>
            </a:endParaRPr>
          </a:p>
        </p:txBody>
      </p:sp>
      <p:sp>
        <p:nvSpPr>
          <p:cNvPr id="1175" name="Google Shape;1175;p51"/>
          <p:cNvSpPr txBox="1"/>
          <p:nvPr/>
        </p:nvSpPr>
        <p:spPr>
          <a:xfrm>
            <a:off x="239389" y="1379622"/>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1" i="0" lang="en-US" sz="1200">
                <a:solidFill>
                  <a:srgbClr val="000000"/>
                </a:solidFill>
                <a:latin typeface="Arial"/>
                <a:ea typeface="Arial"/>
                <a:cs typeface="Arial"/>
                <a:sym typeface="Arial"/>
              </a:rPr>
              <a:t>Visioning workshops </a:t>
            </a:r>
            <a:r>
              <a:rPr b="0" i="0" lang="en-US" sz="1200">
                <a:solidFill>
                  <a:srgbClr val="000000"/>
                </a:solidFill>
                <a:latin typeface="Arial"/>
                <a:ea typeface="Arial"/>
                <a:cs typeface="Arial"/>
                <a:sym typeface="Arial"/>
              </a:rPr>
              <a:t>and </a:t>
            </a:r>
            <a:r>
              <a:rPr b="1" i="0" lang="en-US" sz="1200">
                <a:solidFill>
                  <a:srgbClr val="000000"/>
                </a:solidFill>
                <a:latin typeface="Arial"/>
                <a:ea typeface="Arial"/>
                <a:cs typeface="Arial"/>
                <a:sym typeface="Arial"/>
              </a:rPr>
              <a:t>Target Value Design </a:t>
            </a:r>
            <a:r>
              <a:rPr b="0" i="0" lang="en-US" sz="1200">
                <a:solidFill>
                  <a:srgbClr val="000000"/>
                </a:solidFill>
                <a:latin typeface="Arial"/>
                <a:ea typeface="Arial"/>
                <a:cs typeface="Arial"/>
                <a:sym typeface="Arial"/>
              </a:rPr>
              <a:t>top the list of practices used frequently on best performing projects that also have a notable gap in use between </a:t>
            </a:r>
            <a:r>
              <a:rPr b="1" i="0" lang="en-US" sz="1200">
                <a:solidFill>
                  <a:srgbClr val="000000"/>
                </a:solidFill>
                <a:latin typeface="Arial"/>
                <a:ea typeface="Arial"/>
                <a:cs typeface="Arial"/>
                <a:sym typeface="Arial"/>
              </a:rPr>
              <a:t>Typical</a:t>
            </a:r>
            <a:r>
              <a:rPr b="0" i="0" lang="en-US" sz="1200">
                <a:solidFill>
                  <a:srgbClr val="000000"/>
                </a:solidFill>
                <a:latin typeface="Arial"/>
                <a:ea typeface="Arial"/>
                <a:cs typeface="Arial"/>
                <a:sym typeface="Arial"/>
              </a:rPr>
              <a:t> and </a:t>
            </a:r>
            <a:r>
              <a:rPr b="1" i="0" lang="en-US" sz="1200">
                <a:solidFill>
                  <a:srgbClr val="000000"/>
                </a:solidFill>
                <a:latin typeface="Arial"/>
                <a:ea typeface="Arial"/>
                <a:cs typeface="Arial"/>
                <a:sym typeface="Arial"/>
              </a:rPr>
              <a:t>Best Projects</a:t>
            </a:r>
            <a:r>
              <a:rPr b="0" i="0" lang="en-US" sz="1200">
                <a:solidFill>
                  <a:srgbClr val="000000"/>
                </a:solidFill>
                <a:latin typeface="Arial"/>
                <a:ea typeface="Arial"/>
                <a:cs typeface="Arial"/>
                <a:sym typeface="Arial"/>
              </a:rPr>
              <a:t>.   </a:t>
            </a:r>
            <a:endParaRPr/>
          </a:p>
          <a:p>
            <a:pPr indent="0" lvl="0" marL="0" marR="0" rtl="0" algn="l">
              <a:spcBef>
                <a:spcPts val="0"/>
              </a:spcBef>
              <a:spcAft>
                <a:spcPts val="0"/>
              </a:spcAft>
              <a:buNone/>
            </a:pPr>
            <a:r>
              <a:t/>
            </a:r>
            <a:endParaRPr b="0" i="0" sz="1200">
              <a:solidFill>
                <a:srgbClr val="000000"/>
              </a:solidFill>
              <a:latin typeface="Arial"/>
              <a:ea typeface="Arial"/>
              <a:cs typeface="Arial"/>
              <a:sym typeface="Arial"/>
            </a:endParaRPr>
          </a:p>
        </p:txBody>
      </p:sp>
      <p:sp>
        <p:nvSpPr>
          <p:cNvPr id="1176" name="Google Shape;1176;p51"/>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1177" name="Google Shape;1177;p51"/>
          <p:cNvSpPr/>
          <p:nvPr/>
        </p:nvSpPr>
        <p:spPr>
          <a:xfrm>
            <a:off x="457200" y="6155755"/>
            <a:ext cx="645566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B25. Thinking of the typical project, which of these project management and operating methods would the majority of key stakeholders say were effectively implemented on this specific project? Select all that apply.</a:t>
            </a:r>
            <a:endParaRPr/>
          </a:p>
          <a:p>
            <a:pPr indent="0" lvl="0" marL="0" marR="0" rtl="0" algn="l">
              <a:spcBef>
                <a:spcPts val="0"/>
              </a:spcBef>
              <a:spcAft>
                <a:spcPts val="0"/>
              </a:spcAft>
              <a:buNone/>
            </a:pPr>
            <a:r>
              <a:rPr lang="en-US" sz="900">
                <a:solidFill>
                  <a:srgbClr val="595959"/>
                </a:solidFill>
                <a:latin typeface="Arial"/>
                <a:ea typeface="Arial"/>
                <a:cs typeface="Arial"/>
                <a:sym typeface="Arial"/>
              </a:rPr>
              <a:t>B26. Thinking of the best performing project, which of these project management and operating methods would the majority of key stakeholders say were effectively implemented on this specific project? Select all that apply.</a:t>
            </a:r>
            <a:endParaRPr/>
          </a:p>
        </p:txBody>
      </p:sp>
      <p:sp>
        <p:nvSpPr>
          <p:cNvPr id="1178" name="Google Shape;1178;p51"/>
          <p:cNvSpPr txBox="1"/>
          <p:nvPr/>
        </p:nvSpPr>
        <p:spPr>
          <a:xfrm>
            <a:off x="5412358" y="5516042"/>
            <a:ext cx="3494855" cy="5078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000000"/>
                </a:solidFill>
                <a:latin typeface="Arial"/>
                <a:ea typeface="Arial"/>
                <a:cs typeface="Arial"/>
                <a:sym typeface="Arial"/>
              </a:rPr>
              <a:t>(Methods are shown in decreasing  order of the sum of the percentage points use on Best Performing projects plus the gap between Best and Typical)</a:t>
            </a:r>
            <a:endParaRPr/>
          </a:p>
        </p:txBody>
      </p:sp>
      <p:sp>
        <p:nvSpPr>
          <p:cNvPr id="1179" name="Google Shape;1179;p51"/>
          <p:cNvSpPr/>
          <p:nvPr/>
        </p:nvSpPr>
        <p:spPr>
          <a:xfrm>
            <a:off x="3222624" y="5689705"/>
            <a:ext cx="209125" cy="195747"/>
          </a:xfrm>
          <a:prstGeom prst="rect">
            <a:avLst/>
          </a:prstGeom>
          <a:solidFill>
            <a:schemeClr val="lt1"/>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180" name="Google Shape;1180;p51"/>
          <p:cNvSpPr txBox="1"/>
          <p:nvPr/>
        </p:nvSpPr>
        <p:spPr>
          <a:xfrm>
            <a:off x="3496660" y="5600557"/>
            <a:ext cx="184344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Gap Between Typical and Best Performing Projects</a:t>
            </a:r>
            <a:endParaRPr/>
          </a:p>
        </p:txBody>
      </p:sp>
      <p:sp>
        <p:nvSpPr>
          <p:cNvPr id="1181" name="Google Shape;1181;p51"/>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1182" name="Google Shape;1182;p51"/>
          <p:cNvGraphicFramePr/>
          <p:nvPr/>
        </p:nvGraphicFramePr>
        <p:xfrm>
          <a:off x="353679" y="1908950"/>
          <a:ext cx="8396298" cy="3646849"/>
        </p:xfrm>
        <a:graphic>
          <a:graphicData uri="http://schemas.openxmlformats.org/drawingml/2006/chart">
            <c:chart r:id="rId4"/>
          </a:graphicData>
        </a:graphic>
      </p:graphicFrame>
      <p:sp>
        <p:nvSpPr>
          <p:cNvPr id="1183" name="Google Shape;1183;p51"/>
          <p:cNvSpPr/>
          <p:nvPr/>
        </p:nvSpPr>
        <p:spPr>
          <a:xfrm>
            <a:off x="986296" y="5691512"/>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184" name="Google Shape;1184;p51"/>
          <p:cNvSpPr txBox="1"/>
          <p:nvPr/>
        </p:nvSpPr>
        <p:spPr>
          <a:xfrm>
            <a:off x="1250927" y="5653107"/>
            <a:ext cx="1596912"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Performing Projects</a:t>
            </a:r>
            <a:endParaRPr/>
          </a:p>
        </p:txBody>
      </p:sp>
    </p:spTree>
  </p:cSld>
  <p:clrMapOvr>
    <a:masterClrMapping/>
  </p:clrMapOvr>
  <mc:AlternateContent>
    <mc:Choice Requires="p14">
      <p:transition p14:dur="250">
        <p:fade/>
      </p:transition>
    </mc:Choice>
    <mc:Fallback>
      <p:transition>
        <p:fade/>
      </p:transition>
    </mc:Fallback>
  </mc:AlternateContent>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8" name="Shape 1188"/>
        <p:cNvGrpSpPr/>
        <p:nvPr/>
      </p:nvGrpSpPr>
      <p:grpSpPr>
        <a:xfrm>
          <a:off x="0" y="0"/>
          <a:ext cx="0" cy="0"/>
          <a:chOff x="0" y="0"/>
          <a:chExt cx="0" cy="0"/>
        </a:xfrm>
      </p:grpSpPr>
      <p:grpSp>
        <p:nvGrpSpPr>
          <p:cNvPr id="1189" name="Google Shape;1189;p52"/>
          <p:cNvGrpSpPr/>
          <p:nvPr/>
        </p:nvGrpSpPr>
        <p:grpSpPr>
          <a:xfrm>
            <a:off x="0" y="1371600"/>
            <a:ext cx="8991600" cy="5467528"/>
            <a:chOff x="0" y="1371600"/>
            <a:chExt cx="8991600" cy="5467528"/>
          </a:xfrm>
        </p:grpSpPr>
        <p:sp>
          <p:nvSpPr>
            <p:cNvPr id="1190" name="Google Shape;1190;p52"/>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1191" name="Google Shape;1191;p52"/>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1192" name="Google Shape;1192;p52"/>
          <p:cNvSpPr/>
          <p:nvPr/>
        </p:nvSpPr>
        <p:spPr>
          <a:xfrm>
            <a:off x="193830" y="2166740"/>
            <a:ext cx="8628996" cy="3985327"/>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1193" name="Google Shape;1193;p52"/>
          <p:cNvSpPr txBox="1"/>
          <p:nvPr/>
        </p:nvSpPr>
        <p:spPr>
          <a:xfrm>
            <a:off x="7479805" y="5855740"/>
            <a:ext cx="1355150"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100">
                <a:solidFill>
                  <a:srgbClr val="000000"/>
                </a:solidFill>
                <a:latin typeface="Arial"/>
                <a:ea typeface="Arial"/>
                <a:cs typeface="Arial"/>
                <a:sym typeface="Arial"/>
              </a:rPr>
              <a:t>Total (n=310)</a:t>
            </a:r>
            <a:endParaRPr/>
          </a:p>
        </p:txBody>
      </p:sp>
      <p:sp>
        <p:nvSpPr>
          <p:cNvPr id="1194" name="Google Shape;1194;p52"/>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195" name="Google Shape;1195;p52"/>
          <p:cNvSpPr txBox="1"/>
          <p:nvPr/>
        </p:nvSpPr>
        <p:spPr>
          <a:xfrm>
            <a:off x="270640" y="433410"/>
            <a:ext cx="8628996"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595959"/>
                </a:solidFill>
                <a:latin typeface="Arial"/>
                <a:ea typeface="Arial"/>
                <a:cs typeface="Arial"/>
                <a:sym typeface="Arial"/>
              </a:rPr>
              <a:t>Typical vs. Best Performing:                                                   </a:t>
            </a:r>
            <a:r>
              <a:rPr lang="en-US" sz="1800">
                <a:solidFill>
                  <a:srgbClr val="595959"/>
                </a:solidFill>
                <a:latin typeface="Arial"/>
                <a:ea typeface="Arial"/>
                <a:cs typeface="Arial"/>
                <a:sym typeface="Arial"/>
              </a:rPr>
              <a:t>9 Methods with Least Degree of Difference Between Usage on Typical and Best</a:t>
            </a:r>
            <a:endParaRPr sz="2000">
              <a:solidFill>
                <a:srgbClr val="595959"/>
              </a:solidFill>
              <a:latin typeface="Arial"/>
              <a:ea typeface="Arial"/>
              <a:cs typeface="Arial"/>
              <a:sym typeface="Arial"/>
            </a:endParaRPr>
          </a:p>
        </p:txBody>
      </p:sp>
      <p:sp>
        <p:nvSpPr>
          <p:cNvPr id="1196" name="Google Shape;1196;p52"/>
          <p:cNvSpPr txBox="1"/>
          <p:nvPr/>
        </p:nvSpPr>
        <p:spPr>
          <a:xfrm>
            <a:off x="239389" y="1379622"/>
            <a:ext cx="8510588" cy="830997"/>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Each of these methods are either more frequently used on Typical Projects or used on a similar percentage of Typical and Best Projects.</a:t>
            </a:r>
            <a:endParaRPr/>
          </a:p>
          <a:p>
            <a:pPr indent="-342900" lvl="0" marL="342900" marR="0" rtl="0" algn="l">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 All fall in the category of standard industry practice or industry best practice that is not Lean.</a:t>
            </a:r>
            <a:endParaRPr/>
          </a:p>
          <a:p>
            <a:pPr indent="-266700" lvl="0" marL="342900" marR="0" rtl="0" algn="l">
              <a:spcBef>
                <a:spcPts val="0"/>
              </a:spcBef>
              <a:spcAft>
                <a:spcPts val="0"/>
              </a:spcAft>
              <a:buClr>
                <a:schemeClr val="dk1"/>
              </a:buClr>
              <a:buSzPts val="1200"/>
              <a:buFont typeface="Noto Sans Symbols"/>
              <a:buNone/>
            </a:pPr>
            <a:r>
              <a:t/>
            </a:r>
            <a:endParaRPr b="0" i="0" sz="1200">
              <a:solidFill>
                <a:srgbClr val="000000"/>
              </a:solidFill>
              <a:latin typeface="Arial"/>
              <a:ea typeface="Arial"/>
              <a:cs typeface="Arial"/>
              <a:sym typeface="Arial"/>
            </a:endParaRPr>
          </a:p>
        </p:txBody>
      </p:sp>
      <p:sp>
        <p:nvSpPr>
          <p:cNvPr id="1197" name="Google Shape;1197;p52"/>
          <p:cNvSpPr txBox="1"/>
          <p:nvPr/>
        </p:nvSpPr>
        <p:spPr>
          <a:xfrm>
            <a:off x="7256147" y="4134230"/>
            <a:ext cx="159691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000000"/>
                </a:solidFill>
                <a:latin typeface="Arial"/>
                <a:ea typeface="Arial"/>
                <a:cs typeface="Arial"/>
                <a:sym typeface="Arial"/>
              </a:rPr>
              <a:t>(Methods are shown in decreasing order of the frequency of their use on Best Performing projects)</a:t>
            </a:r>
            <a:endParaRPr/>
          </a:p>
        </p:txBody>
      </p:sp>
      <p:grpSp>
        <p:nvGrpSpPr>
          <p:cNvPr id="1198" name="Google Shape;1198;p52"/>
          <p:cNvGrpSpPr/>
          <p:nvPr/>
        </p:nvGrpSpPr>
        <p:grpSpPr>
          <a:xfrm>
            <a:off x="6991515" y="3621025"/>
            <a:ext cx="1861543" cy="525601"/>
            <a:chOff x="6453845" y="4285979"/>
            <a:chExt cx="1861543" cy="525601"/>
          </a:xfrm>
        </p:grpSpPr>
        <p:sp>
          <p:nvSpPr>
            <p:cNvPr id="1199" name="Google Shape;1199;p52"/>
            <p:cNvSpPr/>
            <p:nvPr/>
          </p:nvSpPr>
          <p:spPr>
            <a:xfrm>
              <a:off x="6453845" y="4599363"/>
              <a:ext cx="209125" cy="195747"/>
            </a:xfrm>
            <a:prstGeom prst="rect">
              <a:avLst/>
            </a:prstGeom>
            <a:solidFill>
              <a:srgbClr val="84C6BF"/>
            </a:solidFill>
            <a:ln cap="flat" cmpd="sng" w="9525">
              <a:solidFill>
                <a:srgbClr val="1A6B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200" name="Google Shape;1200;p52"/>
            <p:cNvSpPr txBox="1"/>
            <p:nvPr/>
          </p:nvSpPr>
          <p:spPr>
            <a:xfrm>
              <a:off x="6727881" y="4565359"/>
              <a:ext cx="1429499"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Typical Projects</a:t>
              </a:r>
              <a:endParaRPr/>
            </a:p>
          </p:txBody>
        </p:sp>
        <p:sp>
          <p:nvSpPr>
            <p:cNvPr id="1201" name="Google Shape;1201;p52"/>
            <p:cNvSpPr/>
            <p:nvPr/>
          </p:nvSpPr>
          <p:spPr>
            <a:xfrm>
              <a:off x="6453845" y="4324384"/>
              <a:ext cx="209125" cy="195747"/>
            </a:xfrm>
            <a:prstGeom prst="rect">
              <a:avLst/>
            </a:prstGeom>
            <a:solidFill>
              <a:srgbClr val="1A6B7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rgbClr val="595959"/>
                </a:solidFill>
                <a:latin typeface="Arial"/>
                <a:ea typeface="Arial"/>
                <a:cs typeface="Arial"/>
                <a:sym typeface="Arial"/>
              </a:endParaRPr>
            </a:p>
          </p:txBody>
        </p:sp>
        <p:sp>
          <p:nvSpPr>
            <p:cNvPr id="1202" name="Google Shape;1202;p52"/>
            <p:cNvSpPr txBox="1"/>
            <p:nvPr/>
          </p:nvSpPr>
          <p:spPr>
            <a:xfrm>
              <a:off x="6718476" y="4285979"/>
              <a:ext cx="1596912"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000000"/>
                  </a:solidFill>
                  <a:latin typeface="Arial"/>
                  <a:ea typeface="Arial"/>
                  <a:cs typeface="Arial"/>
                  <a:sym typeface="Arial"/>
                </a:rPr>
                <a:t>Best Performing Projects</a:t>
              </a:r>
              <a:endParaRPr/>
            </a:p>
          </p:txBody>
        </p:sp>
      </p:grpSp>
      <p:sp>
        <p:nvSpPr>
          <p:cNvPr id="1203" name="Google Shape;1203;p52"/>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lang="en-US" sz="1200">
                <a:solidFill>
                  <a:srgbClr val="6D6D6D"/>
                </a:solidFill>
                <a:latin typeface="Arial"/>
                <a:ea typeface="Arial"/>
                <a:cs typeface="Arial"/>
                <a:sym typeface="Arial"/>
              </a:rPr>
              <a:t>‹#›</a:t>
            </a:fld>
            <a:endParaRPr b="1" sz="1200">
              <a:solidFill>
                <a:srgbClr val="6D6D6D"/>
              </a:solidFill>
              <a:latin typeface="Arial"/>
              <a:ea typeface="Arial"/>
              <a:cs typeface="Arial"/>
              <a:sym typeface="Arial"/>
            </a:endParaRPr>
          </a:p>
        </p:txBody>
      </p:sp>
      <p:graphicFrame>
        <p:nvGraphicFramePr>
          <p:cNvPr id="1204" name="Google Shape;1204;p52"/>
          <p:cNvGraphicFramePr/>
          <p:nvPr/>
        </p:nvGraphicFramePr>
        <p:xfrm>
          <a:off x="356854" y="1967214"/>
          <a:ext cx="6954177" cy="4184853"/>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8" name="Shape 1208"/>
        <p:cNvGrpSpPr/>
        <p:nvPr/>
      </p:nvGrpSpPr>
      <p:grpSpPr>
        <a:xfrm>
          <a:off x="0" y="0"/>
          <a:ext cx="0" cy="0"/>
          <a:chOff x="0" y="0"/>
          <a:chExt cx="0" cy="0"/>
        </a:xfrm>
      </p:grpSpPr>
      <p:sp>
        <p:nvSpPr>
          <p:cNvPr id="1209" name="Google Shape;1209;p53"/>
          <p:cNvSpPr txBox="1"/>
          <p:nvPr>
            <p:ph idx="12" type="sldNum"/>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10" name="Google Shape;1210;p53"/>
          <p:cNvSpPr txBox="1"/>
          <p:nvPr/>
        </p:nvSpPr>
        <p:spPr>
          <a:xfrm>
            <a:off x="2360613" y="2667000"/>
            <a:ext cx="6392862" cy="1362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rgbClr val="595959"/>
                </a:solidFill>
                <a:latin typeface="Arial"/>
                <a:ea typeface="Arial"/>
                <a:cs typeface="Arial"/>
                <a:sym typeface="Arial"/>
              </a:rPr>
              <a:t>Respondent Profile</a:t>
            </a:r>
            <a:endParaRPr/>
          </a:p>
        </p:txBody>
      </p:sp>
      <p:pic>
        <p:nvPicPr>
          <p:cNvPr id="1211" name="Google Shape;1211;p53"/>
          <p:cNvPicPr preferRelativeResize="0"/>
          <p:nvPr/>
        </p:nvPicPr>
        <p:blipFill rotWithShape="1">
          <a:blip r:embed="rId3">
            <a:alphaModFix/>
          </a:blip>
          <a:srcRect b="14606" l="24499" r="8137" t="77878"/>
          <a:stretch/>
        </p:blipFill>
        <p:spPr>
          <a:xfrm>
            <a:off x="533400" y="6547493"/>
            <a:ext cx="3733800" cy="234307"/>
          </a:xfrm>
          <a:prstGeom prst="rect">
            <a:avLst/>
          </a:prstGeom>
          <a:noFill/>
          <a:ln>
            <a:noFill/>
          </a:ln>
        </p:spPr>
      </p:pic>
    </p:spTree>
  </p:cSld>
  <p:clrMapOvr>
    <a:masterClrMapping/>
  </p:clrMapOvr>
  <mc:AlternateContent>
    <mc:Choice Requires="p14">
      <p:transition p14:dur="250">
        <p:fade/>
      </p:transition>
    </mc:Choice>
    <mc:Fallback>
      <p:transition>
        <p:fade/>
      </p:transition>
    </mc:Fallback>
  </mc:AlternateContent>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5" name="Shape 1215"/>
        <p:cNvGrpSpPr/>
        <p:nvPr/>
      </p:nvGrpSpPr>
      <p:grpSpPr>
        <a:xfrm>
          <a:off x="0" y="0"/>
          <a:ext cx="0" cy="0"/>
          <a:chOff x="0" y="0"/>
          <a:chExt cx="0" cy="0"/>
        </a:xfrm>
      </p:grpSpPr>
      <p:sp>
        <p:nvSpPr>
          <p:cNvPr id="1216" name="Google Shape;1216;p54"/>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Types of Firms/Companies</a:t>
            </a:r>
            <a:endParaRPr/>
          </a:p>
        </p:txBody>
      </p:sp>
      <p:sp>
        <p:nvSpPr>
          <p:cNvPr id="1217" name="Google Shape;1217;p54"/>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A1. Which of the following best describes the type of firm/company at which you are currently employed?</a:t>
            </a:r>
            <a:endParaRPr/>
          </a:p>
        </p:txBody>
      </p:sp>
      <p:sp>
        <p:nvSpPr>
          <p:cNvPr id="1218" name="Google Shape;1218;p54"/>
          <p:cNvSpPr/>
          <p:nvPr/>
        </p:nvSpPr>
        <p:spPr>
          <a:xfrm>
            <a:off x="299021" y="1419558"/>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19" name="Google Shape;1219;p54"/>
          <p:cNvSpPr txBox="1"/>
          <p:nvPr/>
        </p:nvSpPr>
        <p:spPr>
          <a:xfrm>
            <a:off x="2958990" y="1931473"/>
            <a:ext cx="1355150" cy="2539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050" u="sng">
                <a:solidFill>
                  <a:srgbClr val="000000"/>
                </a:solidFill>
                <a:latin typeface="Arial"/>
                <a:ea typeface="Arial"/>
                <a:cs typeface="Arial"/>
                <a:sym typeface="Arial"/>
              </a:rPr>
              <a:t>Total (n=310)</a:t>
            </a:r>
            <a:endParaRPr/>
          </a:p>
        </p:txBody>
      </p:sp>
      <p:sp>
        <p:nvSpPr>
          <p:cNvPr id="1220" name="Google Shape;1220;p54"/>
          <p:cNvSpPr txBox="1"/>
          <p:nvPr/>
        </p:nvSpPr>
        <p:spPr>
          <a:xfrm>
            <a:off x="257175" y="1379621"/>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respondents work for architectural firms, but there were a significant percentage of A/E respondents, and a smattering of multidisciplinary, design-build and interior design respondents. </a:t>
            </a:r>
            <a:endParaRPr/>
          </a:p>
        </p:txBody>
      </p:sp>
      <p:graphicFrame>
        <p:nvGraphicFramePr>
          <p:cNvPr id="1221" name="Google Shape;1221;p54"/>
          <p:cNvGraphicFramePr/>
          <p:nvPr/>
        </p:nvGraphicFramePr>
        <p:xfrm>
          <a:off x="1000335" y="2225326"/>
          <a:ext cx="6375230" cy="3661594"/>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5" name="Shape 1225"/>
        <p:cNvGrpSpPr/>
        <p:nvPr/>
      </p:nvGrpSpPr>
      <p:grpSpPr>
        <a:xfrm>
          <a:off x="0" y="0"/>
          <a:ext cx="0" cy="0"/>
          <a:chOff x="0" y="0"/>
          <a:chExt cx="0" cy="0"/>
        </a:xfrm>
      </p:grpSpPr>
      <p:sp>
        <p:nvSpPr>
          <p:cNvPr id="1226" name="Google Shape;1226;p55"/>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Job Function of Respondents</a:t>
            </a:r>
            <a:endParaRPr/>
          </a:p>
        </p:txBody>
      </p:sp>
      <p:sp>
        <p:nvSpPr>
          <p:cNvPr id="1227" name="Google Shape;1227;p55"/>
          <p:cNvSpPr/>
          <p:nvPr/>
        </p:nvSpPr>
        <p:spPr>
          <a:xfrm>
            <a:off x="299021" y="1419558"/>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28" name="Google Shape;1228;p55"/>
          <p:cNvSpPr/>
          <p:nvPr/>
        </p:nvSpPr>
        <p:spPr>
          <a:xfrm>
            <a:off x="483489"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A2. Which best describes your job function?</a:t>
            </a:r>
            <a:endParaRPr/>
          </a:p>
        </p:txBody>
      </p:sp>
      <p:sp>
        <p:nvSpPr>
          <p:cNvPr id="1229" name="Google Shape;1229;p55"/>
          <p:cNvSpPr txBox="1"/>
          <p:nvPr/>
        </p:nvSpPr>
        <p:spPr>
          <a:xfrm>
            <a:off x="2958990" y="1777585"/>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30" name="Google Shape;1230;p55"/>
          <p:cNvSpPr txBox="1"/>
          <p:nvPr/>
        </p:nvSpPr>
        <p:spPr>
          <a:xfrm>
            <a:off x="257175" y="1383144"/>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By far, the most common role among respondents was that of the Principal, with project managers the next most common. </a:t>
            </a:r>
            <a:endParaRPr/>
          </a:p>
        </p:txBody>
      </p:sp>
      <p:graphicFrame>
        <p:nvGraphicFramePr>
          <p:cNvPr id="1231" name="Google Shape;1231;p55"/>
          <p:cNvGraphicFramePr/>
          <p:nvPr/>
        </p:nvGraphicFramePr>
        <p:xfrm>
          <a:off x="923525" y="2270025"/>
          <a:ext cx="7296950" cy="3732110"/>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5" name="Shape 1235"/>
        <p:cNvGrpSpPr/>
        <p:nvPr/>
      </p:nvGrpSpPr>
      <p:grpSpPr>
        <a:xfrm>
          <a:off x="0" y="0"/>
          <a:ext cx="0" cy="0"/>
          <a:chOff x="0" y="0"/>
          <a:chExt cx="0" cy="0"/>
        </a:xfrm>
      </p:grpSpPr>
      <p:sp>
        <p:nvSpPr>
          <p:cNvPr id="1236" name="Google Shape;1236;p56"/>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Types of Projects in Respondents’ Portfolios</a:t>
            </a:r>
            <a:endParaRPr/>
          </a:p>
        </p:txBody>
      </p:sp>
      <p:sp>
        <p:nvSpPr>
          <p:cNvPr id="1237" name="Google Shape;1237;p56"/>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A1. What types of buildings are in your company's building portfolio?</a:t>
            </a:r>
            <a:endParaRPr/>
          </a:p>
        </p:txBody>
      </p:sp>
      <p:sp>
        <p:nvSpPr>
          <p:cNvPr id="1238" name="Google Shape;1238;p56"/>
          <p:cNvSpPr/>
          <p:nvPr/>
        </p:nvSpPr>
        <p:spPr>
          <a:xfrm>
            <a:off x="299021" y="1419558"/>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39" name="Google Shape;1239;p56"/>
          <p:cNvSpPr txBox="1"/>
          <p:nvPr/>
        </p:nvSpPr>
        <p:spPr>
          <a:xfrm>
            <a:off x="2958990" y="1931473"/>
            <a:ext cx="1355150" cy="2539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050" u="sng">
                <a:solidFill>
                  <a:srgbClr val="000000"/>
                </a:solidFill>
                <a:latin typeface="Arial"/>
                <a:ea typeface="Arial"/>
                <a:cs typeface="Arial"/>
                <a:sym typeface="Arial"/>
              </a:rPr>
              <a:t>Total (n=310)</a:t>
            </a:r>
            <a:endParaRPr/>
          </a:p>
        </p:txBody>
      </p:sp>
      <p:sp>
        <p:nvSpPr>
          <p:cNvPr id="1240" name="Google Shape;1240;p56"/>
          <p:cNvSpPr txBox="1"/>
          <p:nvPr/>
        </p:nvSpPr>
        <p:spPr>
          <a:xfrm>
            <a:off x="257175" y="1379621"/>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Most respondents have worked on office projects, and two thirds have worked on public buildings.</a:t>
            </a:r>
            <a:endParaRPr/>
          </a:p>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Over half have done education projects, retail, healthcare and multifamily projects.</a:t>
            </a:r>
            <a:endParaRPr/>
          </a:p>
        </p:txBody>
      </p:sp>
      <p:graphicFrame>
        <p:nvGraphicFramePr>
          <p:cNvPr id="1241" name="Google Shape;1241;p56"/>
          <p:cNvGraphicFramePr/>
          <p:nvPr/>
        </p:nvGraphicFramePr>
        <p:xfrm>
          <a:off x="155425" y="2440314"/>
          <a:ext cx="4572000" cy="3677035"/>
        </p:xfrm>
        <a:graphic>
          <a:graphicData uri="http://schemas.openxmlformats.org/drawingml/2006/chart">
            <c:chart r:id="rId3"/>
          </a:graphicData>
        </a:graphic>
      </p:graphicFrame>
      <p:graphicFrame>
        <p:nvGraphicFramePr>
          <p:cNvPr id="1242" name="Google Shape;1242;p56"/>
          <p:cNvGraphicFramePr/>
          <p:nvPr/>
        </p:nvGraphicFramePr>
        <p:xfrm>
          <a:off x="4187996" y="2440313"/>
          <a:ext cx="4572000" cy="3677035"/>
        </p:xfrm>
        <a:graphic>
          <a:graphicData uri="http://schemas.openxmlformats.org/drawingml/2006/chart">
            <c:chart r:id="rId4"/>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6" name="Shape 1246"/>
        <p:cNvGrpSpPr/>
        <p:nvPr/>
      </p:nvGrpSpPr>
      <p:grpSpPr>
        <a:xfrm>
          <a:off x="0" y="0"/>
          <a:ext cx="0" cy="0"/>
          <a:chOff x="0" y="0"/>
          <a:chExt cx="0" cy="0"/>
        </a:xfrm>
      </p:grpSpPr>
      <p:sp>
        <p:nvSpPr>
          <p:cNvPr id="1247" name="Google Shape;1247;p57"/>
          <p:cNvSpPr txBox="1"/>
          <p:nvPr/>
        </p:nvSpPr>
        <p:spPr>
          <a:xfrm>
            <a:off x="257175" y="633451"/>
            <a:ext cx="8358188" cy="683264"/>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Number of Projects with Construction Cost </a:t>
            </a:r>
            <a:br>
              <a:rPr lang="en-US" sz="2400">
                <a:solidFill>
                  <a:srgbClr val="595959"/>
                </a:solidFill>
                <a:latin typeface="Arial"/>
                <a:ea typeface="Arial"/>
                <a:cs typeface="Arial"/>
                <a:sym typeface="Arial"/>
              </a:rPr>
            </a:br>
            <a:r>
              <a:rPr lang="en-US" sz="2400">
                <a:solidFill>
                  <a:srgbClr val="595959"/>
                </a:solidFill>
                <a:latin typeface="Arial"/>
                <a:ea typeface="Arial"/>
                <a:cs typeface="Arial"/>
                <a:sym typeface="Arial"/>
              </a:rPr>
              <a:t>of $10 Million or More Done in Last 5 Years</a:t>
            </a:r>
            <a:endParaRPr/>
          </a:p>
        </p:txBody>
      </p:sp>
      <p:sp>
        <p:nvSpPr>
          <p:cNvPr id="1248" name="Google Shape;1248;p57"/>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49" name="Google Shape;1249;p57"/>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A4 How many of the projects you have done in the last five years had a construction cost of over $10 million (new build or renovation/conversion)?</a:t>
            </a:r>
            <a:endParaRPr/>
          </a:p>
        </p:txBody>
      </p:sp>
      <p:sp>
        <p:nvSpPr>
          <p:cNvPr id="1250" name="Google Shape;1250;p57"/>
          <p:cNvSpPr txBox="1"/>
          <p:nvPr/>
        </p:nvSpPr>
        <p:spPr>
          <a:xfrm>
            <a:off x="3007457" y="2112488"/>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51" name="Google Shape;1251;p57"/>
          <p:cNvSpPr txBox="1"/>
          <p:nvPr/>
        </p:nvSpPr>
        <p:spPr>
          <a:xfrm>
            <a:off x="257175" y="1365215"/>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Nearly two thirds (63%) have done six or more projects with a construction cost of $10 million or more in the last five years.</a:t>
            </a:r>
            <a:endParaRPr/>
          </a:p>
        </p:txBody>
      </p:sp>
      <p:graphicFrame>
        <p:nvGraphicFramePr>
          <p:cNvPr id="1252" name="Google Shape;1252;p57"/>
          <p:cNvGraphicFramePr/>
          <p:nvPr/>
        </p:nvGraphicFramePr>
        <p:xfrm>
          <a:off x="2150269" y="2730526"/>
          <a:ext cx="4572000" cy="2743200"/>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6" name="Shape 1256"/>
        <p:cNvGrpSpPr/>
        <p:nvPr/>
      </p:nvGrpSpPr>
      <p:grpSpPr>
        <a:xfrm>
          <a:off x="0" y="0"/>
          <a:ext cx="0" cy="0"/>
          <a:chOff x="0" y="0"/>
          <a:chExt cx="0" cy="0"/>
        </a:xfrm>
      </p:grpSpPr>
      <p:sp>
        <p:nvSpPr>
          <p:cNvPr id="1257" name="Google Shape;1257;p58"/>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Percentage of Projects that are Renovations/Conversions</a:t>
            </a:r>
            <a:endParaRPr/>
          </a:p>
        </p:txBody>
      </p:sp>
      <p:sp>
        <p:nvSpPr>
          <p:cNvPr id="1258" name="Google Shape;1258;p58"/>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59" name="Google Shape;1259;p58"/>
          <p:cNvSpPr/>
          <p:nvPr/>
        </p:nvSpPr>
        <p:spPr>
          <a:xfrm>
            <a:off x="457200" y="6356324"/>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A5.What percentage of the projects with a construction cost of over $10 million that you have done in the last five years were renovations or conversions?</a:t>
            </a:r>
            <a:endParaRPr/>
          </a:p>
        </p:txBody>
      </p:sp>
      <p:sp>
        <p:nvSpPr>
          <p:cNvPr id="1260" name="Google Shape;1260;p58"/>
          <p:cNvSpPr txBox="1"/>
          <p:nvPr/>
        </p:nvSpPr>
        <p:spPr>
          <a:xfrm>
            <a:off x="3419850" y="2328274"/>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61" name="Google Shape;1261;p58"/>
          <p:cNvSpPr txBox="1"/>
          <p:nvPr/>
        </p:nvSpPr>
        <p:spPr>
          <a:xfrm>
            <a:off x="289268" y="1374180"/>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Over half (55%) of respondents report that less than 30% of their projects over $10 in construction cost are renovations/conversions.</a:t>
            </a:r>
            <a:endParaRPr/>
          </a:p>
        </p:txBody>
      </p:sp>
      <p:graphicFrame>
        <p:nvGraphicFramePr>
          <p:cNvPr id="1262" name="Google Shape;1262;p58"/>
          <p:cNvGraphicFramePr/>
          <p:nvPr/>
        </p:nvGraphicFramePr>
        <p:xfrm>
          <a:off x="2258562" y="2788824"/>
          <a:ext cx="4572000" cy="2743200"/>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6" name="Shape 1266"/>
        <p:cNvGrpSpPr/>
        <p:nvPr/>
      </p:nvGrpSpPr>
      <p:grpSpPr>
        <a:xfrm>
          <a:off x="0" y="0"/>
          <a:ext cx="0" cy="0"/>
          <a:chOff x="0" y="0"/>
          <a:chExt cx="0" cy="0"/>
        </a:xfrm>
      </p:grpSpPr>
      <p:sp>
        <p:nvSpPr>
          <p:cNvPr id="1267" name="Google Shape;1267;p59"/>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Total Firm’s Billings in 2016</a:t>
            </a:r>
            <a:endParaRPr/>
          </a:p>
        </p:txBody>
      </p:sp>
      <p:sp>
        <p:nvSpPr>
          <p:cNvPr id="1268" name="Google Shape;1268;p59"/>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69" name="Google Shape;1269;p59"/>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A6 How much were your total firm’s billings in 2016?</a:t>
            </a:r>
            <a:endParaRPr/>
          </a:p>
        </p:txBody>
      </p:sp>
      <p:sp>
        <p:nvSpPr>
          <p:cNvPr id="1270" name="Google Shape;1270;p59"/>
          <p:cNvSpPr txBox="1"/>
          <p:nvPr/>
        </p:nvSpPr>
        <p:spPr>
          <a:xfrm>
            <a:off x="3636565" y="1981366"/>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71" name="Google Shape;1271;p59"/>
          <p:cNvSpPr txBox="1"/>
          <p:nvPr/>
        </p:nvSpPr>
        <p:spPr>
          <a:xfrm>
            <a:off x="262428" y="1379621"/>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About one third of respondents (36%) are small firms with total billings under $5 million, 41% are midsize with billings from $5 million to under $50 million, and nearly one quarter (24%) are large, with billings of $50 million or more. </a:t>
            </a:r>
            <a:endParaRPr/>
          </a:p>
        </p:txBody>
      </p:sp>
      <p:graphicFrame>
        <p:nvGraphicFramePr>
          <p:cNvPr id="1272" name="Google Shape;1272;p59"/>
          <p:cNvGraphicFramePr/>
          <p:nvPr/>
        </p:nvGraphicFramePr>
        <p:xfrm>
          <a:off x="1538005" y="2289144"/>
          <a:ext cx="6298420" cy="3751396"/>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grpSp>
        <p:nvGrpSpPr>
          <p:cNvPr id="281" name="Google Shape;281;p6"/>
          <p:cNvGrpSpPr/>
          <p:nvPr/>
        </p:nvGrpSpPr>
        <p:grpSpPr>
          <a:xfrm>
            <a:off x="9496" y="1379517"/>
            <a:ext cx="8991600" cy="5467528"/>
            <a:chOff x="9496" y="1390472"/>
            <a:chExt cx="8991600" cy="5467528"/>
          </a:xfrm>
        </p:grpSpPr>
        <p:sp>
          <p:nvSpPr>
            <p:cNvPr id="282" name="Google Shape;282;p6"/>
            <p:cNvSpPr/>
            <p:nvPr/>
          </p:nvSpPr>
          <p:spPr>
            <a:xfrm>
              <a:off x="9496" y="1390472"/>
              <a:ext cx="8991600" cy="5467528"/>
            </a:xfrm>
            <a:prstGeom prst="rect">
              <a:avLst/>
            </a:prstGeom>
            <a:solidFill>
              <a:srgbClr val="F2F2F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283" name="Google Shape;283;p6"/>
            <p:cNvPicPr preferRelativeResize="0"/>
            <p:nvPr/>
          </p:nvPicPr>
          <p:blipFill rotWithShape="1">
            <a:blip r:embed="rId3">
              <a:alphaModFix/>
            </a:blip>
            <a:srcRect b="0" l="0" r="0" t="0"/>
            <a:stretch/>
          </p:blipFill>
          <p:spPr>
            <a:xfrm>
              <a:off x="7324696" y="6548260"/>
              <a:ext cx="1363663" cy="234950"/>
            </a:xfrm>
            <a:prstGeom prst="rect">
              <a:avLst/>
            </a:prstGeom>
            <a:noFill/>
            <a:ln>
              <a:noFill/>
            </a:ln>
          </p:spPr>
        </p:pic>
      </p:grpSp>
      <p:sp>
        <p:nvSpPr>
          <p:cNvPr id="284" name="Google Shape;284;p6"/>
          <p:cNvSpPr/>
          <p:nvPr/>
        </p:nvSpPr>
        <p:spPr>
          <a:xfrm>
            <a:off x="457199" y="2507281"/>
            <a:ext cx="8032111" cy="3993532"/>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595959"/>
              </a:solidFill>
              <a:latin typeface="Arial"/>
              <a:ea typeface="Arial"/>
              <a:cs typeface="Arial"/>
              <a:sym typeface="Arial"/>
            </a:endParaRPr>
          </a:p>
        </p:txBody>
      </p:sp>
      <p:sp>
        <p:nvSpPr>
          <p:cNvPr id="285" name="Google Shape;285;p6"/>
          <p:cNvSpPr txBox="1"/>
          <p:nvPr>
            <p:ph type="ctrTitle"/>
          </p:nvPr>
        </p:nvSpPr>
        <p:spPr>
          <a:xfrm>
            <a:off x="455612" y="173038"/>
            <a:ext cx="8535987"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br>
              <a:rPr b="1" lang="en-US"/>
            </a:br>
            <a:r>
              <a:rPr b="1" lang="en-US"/>
              <a:t>Summary</a:t>
            </a:r>
            <a:br>
              <a:rPr b="1" lang="en-US"/>
            </a:br>
            <a:r>
              <a:rPr lang="en-US" sz="2000"/>
              <a:t>Top Criteria for Best Projects</a:t>
            </a:r>
            <a:endParaRPr>
              <a:solidFill>
                <a:schemeClr val="lt1"/>
              </a:solidFill>
            </a:endParaRPr>
          </a:p>
        </p:txBody>
      </p:sp>
      <p:sp>
        <p:nvSpPr>
          <p:cNvPr id="286" name="Google Shape;286;p6"/>
          <p:cNvSpPr/>
          <p:nvPr/>
        </p:nvSpPr>
        <p:spPr>
          <a:xfrm>
            <a:off x="76200" y="1447800"/>
            <a:ext cx="8450262" cy="1524000"/>
          </a:xfrm>
          <a:prstGeom prst="rect">
            <a:avLst/>
          </a:prstGeom>
          <a:noFill/>
          <a:ln>
            <a:noFill/>
          </a:ln>
        </p:spPr>
        <p:txBody>
          <a:bodyPr anchorCtr="0" anchor="t" bIns="44450" lIns="90475" spcFirstLastPara="1" rIns="90475" wrap="square" tIns="44450">
            <a:noAutofit/>
          </a:bodyPr>
          <a:lstStyle/>
          <a:p>
            <a:pPr indent="-96838" lvl="1" marL="457200" marR="0" rtl="0" algn="l">
              <a:lnSpc>
                <a:spcPct val="100000"/>
              </a:lnSpc>
              <a:spcBef>
                <a:spcPts val="0"/>
              </a:spcBef>
              <a:spcAft>
                <a:spcPts val="0"/>
              </a:spcAft>
              <a:buClr>
                <a:schemeClr val="dk1"/>
              </a:buClr>
              <a:buSzPts val="1200"/>
              <a:buFont typeface="Noto Sans Symbols"/>
              <a:buNone/>
            </a:pPr>
            <a:r>
              <a:t/>
            </a:r>
            <a:endParaRPr b="0" i="0" sz="1200" u="none" cap="none" strike="noStrike">
              <a:solidFill>
                <a:srgbClr val="000000"/>
              </a:solidFill>
              <a:latin typeface="Arial"/>
              <a:ea typeface="Arial"/>
              <a:cs typeface="Arial"/>
              <a:sym typeface="Arial"/>
            </a:endParaRPr>
          </a:p>
        </p:txBody>
      </p:sp>
      <p:sp>
        <p:nvSpPr>
          <p:cNvPr id="287" name="Google Shape;287;p6"/>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6D6D6D"/>
              </a:buClr>
              <a:buSzPts val="1200"/>
              <a:buFont typeface="Arial"/>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288" name="Google Shape;288;p6"/>
          <p:cNvSpPr/>
          <p:nvPr/>
        </p:nvSpPr>
        <p:spPr>
          <a:xfrm>
            <a:off x="228600" y="1402565"/>
            <a:ext cx="8450262" cy="1524000"/>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Architects identified client outcomes and design excellence as the top two factors that they used to select a </a:t>
            </a:r>
            <a:r>
              <a:rPr b="1" i="0" lang="en-US" sz="1200" u="none" cap="none" strike="noStrike">
                <a:solidFill>
                  <a:srgbClr val="000000"/>
                </a:solidFill>
                <a:latin typeface="Arial"/>
                <a:ea typeface="Arial"/>
                <a:cs typeface="Arial"/>
                <a:sym typeface="Arial"/>
              </a:rPr>
              <a:t>Best Project </a:t>
            </a:r>
            <a:r>
              <a:rPr b="0" i="0" lang="en-US" sz="1200" u="none" cap="none" strike="noStrike">
                <a:solidFill>
                  <a:srgbClr val="000000"/>
                </a:solidFill>
                <a:latin typeface="Arial"/>
                <a:ea typeface="Arial"/>
                <a:cs typeface="Arial"/>
                <a:sym typeface="Arial"/>
              </a:rPr>
              <a:t>for this survey, far more than considered the other factors important, including financial factors/profitability. </a:t>
            </a:r>
            <a:endParaRPr/>
          </a:p>
        </p:txBody>
      </p:sp>
      <p:sp>
        <p:nvSpPr>
          <p:cNvPr id="289" name="Google Shape;289;p6"/>
          <p:cNvSpPr txBox="1"/>
          <p:nvPr/>
        </p:nvSpPr>
        <p:spPr>
          <a:xfrm>
            <a:off x="1230765" y="2573970"/>
            <a:ext cx="6528849" cy="2616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rgbClr val="000000"/>
                </a:solidFill>
                <a:latin typeface="Arial"/>
                <a:ea typeface="Arial"/>
                <a:cs typeface="Arial"/>
                <a:sym typeface="Arial"/>
              </a:rPr>
              <a:t>Criteria ranked among the top two by architects in their selection of best projects.</a:t>
            </a:r>
            <a:endParaRPr b="1" i="0" sz="1100" u="none" cap="none" strike="noStrike">
              <a:solidFill>
                <a:srgbClr val="000000"/>
              </a:solidFill>
              <a:latin typeface="Arial"/>
              <a:ea typeface="Arial"/>
              <a:cs typeface="Arial"/>
              <a:sym typeface="Arial"/>
            </a:endParaRPr>
          </a:p>
        </p:txBody>
      </p:sp>
      <p:graphicFrame>
        <p:nvGraphicFramePr>
          <p:cNvPr id="290" name="Google Shape;290;p6"/>
          <p:cNvGraphicFramePr/>
          <p:nvPr/>
        </p:nvGraphicFramePr>
        <p:xfrm>
          <a:off x="923524" y="3071546"/>
          <a:ext cx="6836090" cy="3235346"/>
        </p:xfrm>
        <a:graphic>
          <a:graphicData uri="http://schemas.openxmlformats.org/drawingml/2006/chart">
            <c:chart r:id="rId4"/>
          </a:graphicData>
        </a:graphic>
      </p:graphicFrame>
    </p:spTree>
  </p:cSld>
  <p:clrMapOvr>
    <a:masterClrMapping/>
  </p:clrMapOvr>
  <p:transition p14:dur="250">
    <p:randomBar/>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6" name="Shape 1276"/>
        <p:cNvGrpSpPr/>
        <p:nvPr/>
      </p:nvGrpSpPr>
      <p:grpSpPr>
        <a:xfrm>
          <a:off x="0" y="0"/>
          <a:ext cx="0" cy="0"/>
          <a:chOff x="0" y="0"/>
          <a:chExt cx="0" cy="0"/>
        </a:xfrm>
      </p:grpSpPr>
      <p:sp>
        <p:nvSpPr>
          <p:cNvPr id="1277" name="Google Shape;1277;p60"/>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Total Number of Employees Across All Locations</a:t>
            </a:r>
            <a:endParaRPr/>
          </a:p>
        </p:txBody>
      </p:sp>
      <p:sp>
        <p:nvSpPr>
          <p:cNvPr id="1278" name="Google Shape;1278;p60"/>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79" name="Google Shape;1279;p60"/>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A7 What is the total number of employees at your firm across all locations?</a:t>
            </a:r>
            <a:endParaRPr/>
          </a:p>
        </p:txBody>
      </p:sp>
      <p:sp>
        <p:nvSpPr>
          <p:cNvPr id="1280" name="Google Shape;1280;p60"/>
          <p:cNvSpPr txBox="1"/>
          <p:nvPr/>
        </p:nvSpPr>
        <p:spPr>
          <a:xfrm>
            <a:off x="3636565" y="1981366"/>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81" name="Google Shape;1281;p60"/>
          <p:cNvSpPr txBox="1"/>
          <p:nvPr/>
        </p:nvSpPr>
        <p:spPr>
          <a:xfrm>
            <a:off x="262428" y="1379621"/>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Over one quarter (28%) of respondents work for companies with less than 20 employees, over one quarter (28%) work for companies with between 20 and 99 employees, 19% report that their firms have between 100 and 499 employees and one quarter (25%) work for firms with 500 or more employees.</a:t>
            </a:r>
            <a:endParaRPr/>
          </a:p>
        </p:txBody>
      </p:sp>
      <p:graphicFrame>
        <p:nvGraphicFramePr>
          <p:cNvPr id="1282" name="Google Shape;1282;p60"/>
          <p:cNvGraphicFramePr/>
          <p:nvPr/>
        </p:nvGraphicFramePr>
        <p:xfrm>
          <a:off x="1192360" y="2429223"/>
          <a:ext cx="5991180" cy="3768320"/>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6" name="Shape 1286"/>
        <p:cNvGrpSpPr/>
        <p:nvPr/>
      </p:nvGrpSpPr>
      <p:grpSpPr>
        <a:xfrm>
          <a:off x="0" y="0"/>
          <a:ext cx="0" cy="0"/>
          <a:chOff x="0" y="0"/>
          <a:chExt cx="0" cy="0"/>
        </a:xfrm>
      </p:grpSpPr>
      <p:sp>
        <p:nvSpPr>
          <p:cNvPr id="1287" name="Google Shape;1287;p61"/>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Construction Project Locations in Last Three Years</a:t>
            </a:r>
            <a:endParaRPr/>
          </a:p>
        </p:txBody>
      </p:sp>
      <p:sp>
        <p:nvSpPr>
          <p:cNvPr id="1288" name="Google Shape;1288;p61"/>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89" name="Google Shape;1289;p61"/>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A8 Which of the following best describes where your company's projects have been constructed in the last 3 years?</a:t>
            </a:r>
            <a:endParaRPr/>
          </a:p>
        </p:txBody>
      </p:sp>
      <p:sp>
        <p:nvSpPr>
          <p:cNvPr id="1290" name="Google Shape;1290;p61"/>
          <p:cNvSpPr txBox="1"/>
          <p:nvPr/>
        </p:nvSpPr>
        <p:spPr>
          <a:xfrm>
            <a:off x="3081119" y="1954658"/>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(n=310)</a:t>
            </a:r>
            <a:endParaRPr/>
          </a:p>
        </p:txBody>
      </p:sp>
      <p:sp>
        <p:nvSpPr>
          <p:cNvPr id="1291" name="Google Shape;1291;p61"/>
          <p:cNvSpPr txBox="1"/>
          <p:nvPr/>
        </p:nvSpPr>
        <p:spPr>
          <a:xfrm>
            <a:off x="353679" y="1406505"/>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study featured a relatively even mix of respondents who work internationally, nationally, regionally and locally, with the largest percentage who report working regionally. </a:t>
            </a:r>
            <a:endParaRPr/>
          </a:p>
          <a:p>
            <a:pPr indent="-266700" lvl="0" marL="342900" marR="0" rtl="0" algn="l">
              <a:spcBef>
                <a:spcPts val="0"/>
              </a:spcBef>
              <a:spcAft>
                <a:spcPts val="0"/>
              </a:spcAft>
              <a:buClr>
                <a:schemeClr val="dk1"/>
              </a:buClr>
              <a:buSzPts val="1200"/>
              <a:buFont typeface="Noto Sans Symbols"/>
              <a:buNone/>
            </a:pPr>
            <a:r>
              <a:t/>
            </a:r>
            <a:endParaRPr b="1" i="0" sz="1200">
              <a:solidFill>
                <a:schemeClr val="dk1"/>
              </a:solidFill>
              <a:latin typeface="Arial"/>
              <a:ea typeface="Arial"/>
              <a:cs typeface="Arial"/>
              <a:sym typeface="Arial"/>
            </a:endParaRPr>
          </a:p>
        </p:txBody>
      </p:sp>
      <p:graphicFrame>
        <p:nvGraphicFramePr>
          <p:cNvPr id="1292" name="Google Shape;1292;p61"/>
          <p:cNvGraphicFramePr/>
          <p:nvPr/>
        </p:nvGraphicFramePr>
        <p:xfrm>
          <a:off x="2037270" y="2500167"/>
          <a:ext cx="4572000" cy="2743200"/>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6" name="Shape 1296"/>
        <p:cNvGrpSpPr/>
        <p:nvPr/>
      </p:nvGrpSpPr>
      <p:grpSpPr>
        <a:xfrm>
          <a:off x="0" y="0"/>
          <a:ext cx="0" cy="0"/>
          <a:chOff x="0" y="0"/>
          <a:chExt cx="0" cy="0"/>
        </a:xfrm>
      </p:grpSpPr>
      <p:sp>
        <p:nvSpPr>
          <p:cNvPr id="1297" name="Google Shape;1297;p62"/>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None/>
            </a:pPr>
            <a:r>
              <a:rPr lang="en-US" sz="2400">
                <a:solidFill>
                  <a:srgbClr val="595959"/>
                </a:solidFill>
                <a:latin typeface="Arial"/>
                <a:ea typeface="Arial"/>
                <a:cs typeface="Arial"/>
                <a:sym typeface="Arial"/>
              </a:rPr>
              <a:t>Construction Project Locations in the US (Local &amp; Regional)</a:t>
            </a:r>
            <a:endParaRPr/>
          </a:p>
        </p:txBody>
      </p:sp>
      <p:sp>
        <p:nvSpPr>
          <p:cNvPr id="1298" name="Google Shape;1298;p62"/>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100">
              <a:solidFill>
                <a:srgbClr val="595959"/>
              </a:solidFill>
              <a:latin typeface="Arial"/>
              <a:ea typeface="Arial"/>
              <a:cs typeface="Arial"/>
              <a:sym typeface="Arial"/>
            </a:endParaRPr>
          </a:p>
        </p:txBody>
      </p:sp>
      <p:sp>
        <p:nvSpPr>
          <p:cNvPr id="1299" name="Google Shape;1299;p62"/>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A8 Please select the regions in which your completed construction projects in the past 3 years are located.</a:t>
            </a:r>
            <a:endParaRPr/>
          </a:p>
        </p:txBody>
      </p:sp>
      <p:sp>
        <p:nvSpPr>
          <p:cNvPr id="1300" name="Google Shape;1300;p62"/>
          <p:cNvSpPr txBox="1"/>
          <p:nvPr/>
        </p:nvSpPr>
        <p:spPr>
          <a:xfrm>
            <a:off x="4626657" y="5945445"/>
            <a:ext cx="4446745"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1000">
                <a:solidFill>
                  <a:srgbClr val="595959"/>
                </a:solidFill>
                <a:latin typeface="Arial"/>
                <a:ea typeface="Arial"/>
                <a:cs typeface="Arial"/>
                <a:sym typeface="Arial"/>
              </a:rPr>
              <a:t>(Base: Those who have done only local or regional construction projects)</a:t>
            </a:r>
            <a:endParaRPr/>
          </a:p>
        </p:txBody>
      </p:sp>
      <p:sp>
        <p:nvSpPr>
          <p:cNvPr id="1301" name="Google Shape;1301;p62"/>
          <p:cNvSpPr txBox="1"/>
          <p:nvPr/>
        </p:nvSpPr>
        <p:spPr>
          <a:xfrm>
            <a:off x="5762555" y="5690233"/>
            <a:ext cx="13551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rgbClr val="000000"/>
                </a:solidFill>
                <a:latin typeface="Arial"/>
                <a:ea typeface="Arial"/>
                <a:cs typeface="Arial"/>
                <a:sym typeface="Arial"/>
              </a:rPr>
              <a:t>Total (n=167)</a:t>
            </a:r>
            <a:endParaRPr/>
          </a:p>
        </p:txBody>
      </p:sp>
      <p:sp>
        <p:nvSpPr>
          <p:cNvPr id="1302" name="Google Shape;1302;p62"/>
          <p:cNvSpPr txBox="1"/>
          <p:nvPr/>
        </p:nvSpPr>
        <p:spPr>
          <a:xfrm>
            <a:off x="257175" y="1379622"/>
            <a:ext cx="8510588" cy="4616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200"/>
              <a:buFont typeface="Noto Sans Symbols"/>
              <a:buChar char="▪"/>
            </a:pPr>
            <a:r>
              <a:rPr b="0" i="0" lang="en-US" sz="1200">
                <a:solidFill>
                  <a:schemeClr val="dk1"/>
                </a:solidFill>
                <a:latin typeface="Arial"/>
                <a:ea typeface="Arial"/>
                <a:cs typeface="Arial"/>
                <a:sym typeface="Arial"/>
              </a:rPr>
              <a:t>The highest percentage of respondents who have conducted only local and regional projects in the last three years did at least some of those projects in the South Atlantic, with East North Central and Pacific tied for second. </a:t>
            </a:r>
            <a:endParaRPr/>
          </a:p>
        </p:txBody>
      </p:sp>
      <p:graphicFrame>
        <p:nvGraphicFramePr>
          <p:cNvPr id="1303" name="Google Shape;1303;p62"/>
          <p:cNvGraphicFramePr/>
          <p:nvPr/>
        </p:nvGraphicFramePr>
        <p:xfrm>
          <a:off x="1614814" y="2111641"/>
          <a:ext cx="6260015" cy="3578591"/>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7" name="Shape 1307"/>
        <p:cNvGrpSpPr/>
        <p:nvPr/>
      </p:nvGrpSpPr>
      <p:grpSpPr>
        <a:xfrm>
          <a:off x="0" y="0"/>
          <a:ext cx="0" cy="0"/>
          <a:chOff x="0" y="0"/>
          <a:chExt cx="0" cy="0"/>
        </a:xfrm>
      </p:grpSpPr>
      <p:sp>
        <p:nvSpPr>
          <p:cNvPr id="1308" name="Google Shape;1308;p63"/>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rgbClr val="595959"/>
              </a:buClr>
              <a:buSzPts val="2400"/>
              <a:buFont typeface="Arial"/>
              <a:buNone/>
            </a:pPr>
            <a:r>
              <a:rPr b="0" i="0" lang="en-US" sz="2400" u="none" cap="none" strike="noStrike">
                <a:solidFill>
                  <a:srgbClr val="595959"/>
                </a:solidFill>
                <a:latin typeface="Arial"/>
                <a:ea typeface="Arial"/>
                <a:cs typeface="Arial"/>
                <a:sym typeface="Arial"/>
              </a:rPr>
              <a:t>Use of BIM on Projects</a:t>
            </a:r>
            <a:r>
              <a:rPr b="0" i="0" lang="en-US" sz="2400" u="none" cap="none" strike="noStrike">
                <a:solidFill>
                  <a:srgbClr val="595959"/>
                </a:solidFill>
                <a:latin typeface="Arial"/>
                <a:ea typeface="Arial"/>
                <a:cs typeface="Arial"/>
                <a:sym typeface="Arial"/>
              </a:rPr>
              <a:t> Valued Over $10 Million</a:t>
            </a:r>
            <a:endParaRPr b="0" i="0" sz="2400" u="none" cap="none" strike="noStrike">
              <a:solidFill>
                <a:srgbClr val="595959"/>
              </a:solidFill>
              <a:latin typeface="Arial"/>
              <a:ea typeface="Arial"/>
              <a:cs typeface="Arial"/>
              <a:sym typeface="Arial"/>
            </a:endParaRPr>
          </a:p>
        </p:txBody>
      </p:sp>
      <p:sp>
        <p:nvSpPr>
          <p:cNvPr id="1309" name="Google Shape;1309;p63"/>
          <p:cNvSpPr/>
          <p:nvPr/>
        </p:nvSpPr>
        <p:spPr>
          <a:xfrm>
            <a:off x="353679" y="1462216"/>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310" name="Google Shape;1310;p63"/>
          <p:cNvSpPr/>
          <p:nvPr/>
        </p:nvSpPr>
        <p:spPr>
          <a:xfrm>
            <a:off x="457200" y="6400800"/>
            <a:ext cx="6455664"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G1 On what percentage of your organization's projects valued over $10 million is BIM being used?</a:t>
            </a:r>
            <a:endParaRPr b="0" i="0" sz="900" u="none" cap="none" strike="noStrike">
              <a:solidFill>
                <a:srgbClr val="595959"/>
              </a:solidFill>
              <a:latin typeface="Arial"/>
              <a:ea typeface="Arial"/>
              <a:cs typeface="Arial"/>
              <a:sym typeface="Arial"/>
            </a:endParaRPr>
          </a:p>
        </p:txBody>
      </p:sp>
      <p:sp>
        <p:nvSpPr>
          <p:cNvPr id="1311" name="Google Shape;1311;p63"/>
          <p:cNvSpPr txBox="1"/>
          <p:nvPr/>
        </p:nvSpPr>
        <p:spPr>
          <a:xfrm>
            <a:off x="3081119" y="1954658"/>
            <a:ext cx="1355150"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Total (n=310)</a:t>
            </a:r>
            <a:endParaRPr/>
          </a:p>
        </p:txBody>
      </p:sp>
      <p:sp>
        <p:nvSpPr>
          <p:cNvPr id="1312" name="Google Shape;1312;p63"/>
          <p:cNvSpPr txBox="1"/>
          <p:nvPr/>
        </p:nvSpPr>
        <p:spPr>
          <a:xfrm>
            <a:off x="353679" y="1406505"/>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93%</a:t>
            </a:r>
            <a:r>
              <a:rPr b="0" i="0" lang="en-US" sz="1200" u="none" cap="none" strike="noStrike">
                <a:solidFill>
                  <a:srgbClr val="000000"/>
                </a:solidFill>
                <a:latin typeface="Arial"/>
                <a:ea typeface="Arial"/>
                <a:cs typeface="Arial"/>
                <a:sym typeface="Arial"/>
              </a:rPr>
              <a:t> of respondents are using BIM on projects valued over $10 million.</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Most</a:t>
            </a:r>
            <a:r>
              <a:rPr b="0" i="0" lang="en-US" sz="1200">
                <a:solidFill>
                  <a:srgbClr val="000000"/>
                </a:solidFill>
                <a:latin typeface="Arial"/>
                <a:ea typeface="Arial"/>
                <a:cs typeface="Arial"/>
                <a:sym typeface="Arial"/>
              </a:rPr>
              <a:t> (69%) are using it on more than 60% of their projects.</a:t>
            </a:r>
            <a:endParaRPr b="0" i="0" sz="1200" u="none" cap="none" strike="noStrike">
              <a:solidFill>
                <a:srgbClr val="000000"/>
              </a:solidFill>
              <a:latin typeface="Arial"/>
              <a:ea typeface="Arial"/>
              <a:cs typeface="Arial"/>
              <a:sym typeface="Arial"/>
            </a:endParaRPr>
          </a:p>
          <a:p>
            <a:pPr indent="-266700" lvl="0" marL="342900" marR="0" rtl="0" algn="l">
              <a:lnSpc>
                <a:spcPct val="100000"/>
              </a:lnSpc>
              <a:spcBef>
                <a:spcPts val="0"/>
              </a:spcBef>
              <a:spcAft>
                <a:spcPts val="0"/>
              </a:spcAft>
              <a:buClr>
                <a:schemeClr val="dk1"/>
              </a:buClr>
              <a:buSzPts val="1200"/>
              <a:buFont typeface="Noto Sans Symbols"/>
              <a:buNone/>
            </a:pPr>
            <a:r>
              <a:t/>
            </a:r>
            <a:endParaRPr b="1" i="0" sz="1200" u="none" cap="none" strike="noStrike">
              <a:solidFill>
                <a:srgbClr val="000000"/>
              </a:solidFill>
              <a:latin typeface="Arial"/>
              <a:ea typeface="Arial"/>
              <a:cs typeface="Arial"/>
              <a:sym typeface="Arial"/>
            </a:endParaRPr>
          </a:p>
        </p:txBody>
      </p:sp>
      <p:graphicFrame>
        <p:nvGraphicFramePr>
          <p:cNvPr id="1313" name="Google Shape;1313;p63"/>
          <p:cNvGraphicFramePr/>
          <p:nvPr/>
        </p:nvGraphicFramePr>
        <p:xfrm>
          <a:off x="1768434" y="2500166"/>
          <a:ext cx="5799155" cy="3473375"/>
        </p:xfrm>
        <a:graphic>
          <a:graphicData uri="http://schemas.openxmlformats.org/drawingml/2006/chart">
            <c:chart r:id="rId3"/>
          </a:graphicData>
        </a:graphic>
      </p:graphicFrame>
    </p:spTree>
  </p:cSld>
  <p:clrMapOvr>
    <a:masterClrMapping/>
  </p:clrMapOvr>
  <mc:AlternateContent>
    <mc:Choice Requires="p14">
      <p:transition p14:dur="250">
        <p:fade/>
      </p:transition>
    </mc:Choice>
    <mc:Fallback>
      <p:transition>
        <p:fade/>
      </p:transition>
    </mc:Fallback>
  </mc:AlternateContent>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7" name="Shape 1317"/>
        <p:cNvGrpSpPr/>
        <p:nvPr/>
      </p:nvGrpSpPr>
      <p:grpSpPr>
        <a:xfrm>
          <a:off x="0" y="0"/>
          <a:ext cx="0" cy="0"/>
          <a:chOff x="0" y="0"/>
          <a:chExt cx="0" cy="0"/>
        </a:xfrm>
      </p:grpSpPr>
      <p:sp>
        <p:nvSpPr>
          <p:cNvPr id="1318" name="Google Shape;1318;p64"/>
          <p:cNvSpPr txBox="1"/>
          <p:nvPr/>
        </p:nvSpPr>
        <p:spPr>
          <a:xfrm>
            <a:off x="257175" y="831380"/>
            <a:ext cx="8358188" cy="38417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rgbClr val="595959"/>
              </a:buClr>
              <a:buSzPts val="2400"/>
              <a:buFont typeface="Arial"/>
              <a:buNone/>
            </a:pPr>
            <a:r>
              <a:rPr lang="en-US" sz="2400">
                <a:solidFill>
                  <a:srgbClr val="595959"/>
                </a:solidFill>
                <a:latin typeface="Arial"/>
                <a:ea typeface="Arial"/>
                <a:cs typeface="Arial"/>
                <a:sym typeface="Arial"/>
              </a:rPr>
              <a:t>Familiarity With and Use of Lean</a:t>
            </a:r>
            <a:endParaRPr b="0" i="0" sz="2400" u="none" cap="none" strike="noStrike">
              <a:solidFill>
                <a:srgbClr val="595959"/>
              </a:solidFill>
              <a:latin typeface="Arial"/>
              <a:ea typeface="Arial"/>
              <a:cs typeface="Arial"/>
              <a:sym typeface="Arial"/>
            </a:endParaRPr>
          </a:p>
        </p:txBody>
      </p:sp>
      <p:sp>
        <p:nvSpPr>
          <p:cNvPr id="1319" name="Google Shape;1319;p64"/>
          <p:cNvSpPr/>
          <p:nvPr/>
        </p:nvSpPr>
        <p:spPr>
          <a:xfrm>
            <a:off x="353679" y="1769457"/>
            <a:ext cx="8545957" cy="40188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595959"/>
              </a:solidFill>
              <a:latin typeface="Arial"/>
              <a:ea typeface="Arial"/>
              <a:cs typeface="Arial"/>
              <a:sym typeface="Arial"/>
            </a:endParaRPr>
          </a:p>
        </p:txBody>
      </p:sp>
      <p:sp>
        <p:nvSpPr>
          <p:cNvPr id="1320" name="Google Shape;1320;p64"/>
          <p:cNvSpPr/>
          <p:nvPr/>
        </p:nvSpPr>
        <p:spPr>
          <a:xfrm>
            <a:off x="457200" y="6400800"/>
            <a:ext cx="64556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900">
                <a:solidFill>
                  <a:srgbClr val="595959"/>
                </a:solidFill>
                <a:latin typeface="Arial"/>
                <a:ea typeface="Arial"/>
                <a:cs typeface="Arial"/>
                <a:sym typeface="Arial"/>
              </a:rPr>
              <a:t>G2 Are you familiar with Lean in design and construction?</a:t>
            </a:r>
            <a:br>
              <a:rPr lang="en-US" sz="900">
                <a:solidFill>
                  <a:srgbClr val="595959"/>
                </a:solidFill>
                <a:latin typeface="Arial"/>
                <a:ea typeface="Arial"/>
                <a:cs typeface="Arial"/>
                <a:sym typeface="Arial"/>
              </a:rPr>
            </a:br>
            <a:r>
              <a:rPr lang="en-US" sz="900">
                <a:solidFill>
                  <a:srgbClr val="595959"/>
                </a:solidFill>
                <a:latin typeface="Arial"/>
                <a:ea typeface="Arial"/>
                <a:cs typeface="Arial"/>
                <a:sym typeface="Arial"/>
              </a:rPr>
              <a:t>G3 To what degree does your company use Lean on your projects that are valued at over $10 million in construction cost?</a:t>
            </a:r>
            <a:endParaRPr b="0" i="0" sz="900" u="none" cap="none" strike="noStrike">
              <a:solidFill>
                <a:srgbClr val="595959"/>
              </a:solidFill>
              <a:latin typeface="Arial"/>
              <a:ea typeface="Arial"/>
              <a:cs typeface="Arial"/>
              <a:sym typeface="Arial"/>
            </a:endParaRPr>
          </a:p>
        </p:txBody>
      </p:sp>
      <p:sp>
        <p:nvSpPr>
          <p:cNvPr id="1321" name="Google Shape;1321;p64"/>
          <p:cNvSpPr txBox="1"/>
          <p:nvPr/>
        </p:nvSpPr>
        <p:spPr>
          <a:xfrm>
            <a:off x="1259615" y="2235954"/>
            <a:ext cx="1355150"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Total (n=310)</a:t>
            </a:r>
            <a:endParaRPr/>
          </a:p>
        </p:txBody>
      </p:sp>
      <p:graphicFrame>
        <p:nvGraphicFramePr>
          <p:cNvPr id="1322" name="Google Shape;1322;p64"/>
          <p:cNvGraphicFramePr/>
          <p:nvPr/>
        </p:nvGraphicFramePr>
        <p:xfrm>
          <a:off x="357520" y="2827654"/>
          <a:ext cx="3705225" cy="2743200"/>
        </p:xfrm>
        <a:graphic>
          <a:graphicData uri="http://schemas.openxmlformats.org/drawingml/2006/chart">
            <c:chart r:id="rId3"/>
          </a:graphicData>
        </a:graphic>
      </p:graphicFrame>
      <p:sp>
        <p:nvSpPr>
          <p:cNvPr id="1323" name="Google Shape;1323;p64"/>
          <p:cNvSpPr txBox="1"/>
          <p:nvPr/>
        </p:nvSpPr>
        <p:spPr>
          <a:xfrm>
            <a:off x="5224885" y="2218168"/>
            <a:ext cx="2622515"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Familiar with Lean (n=198)</a:t>
            </a:r>
            <a:endParaRPr/>
          </a:p>
        </p:txBody>
      </p:sp>
      <p:graphicFrame>
        <p:nvGraphicFramePr>
          <p:cNvPr id="1324" name="Google Shape;1324;p64"/>
          <p:cNvGraphicFramePr/>
          <p:nvPr/>
        </p:nvGraphicFramePr>
        <p:xfrm>
          <a:off x="4626657" y="2513328"/>
          <a:ext cx="4067175" cy="3949667"/>
        </p:xfrm>
        <a:graphic>
          <a:graphicData uri="http://schemas.openxmlformats.org/drawingml/2006/chart">
            <c:chart r:id="rId4"/>
          </a:graphicData>
        </a:graphic>
      </p:graphicFrame>
      <p:sp>
        <p:nvSpPr>
          <p:cNvPr id="1325" name="Google Shape;1325;p64"/>
          <p:cNvSpPr txBox="1"/>
          <p:nvPr/>
        </p:nvSpPr>
        <p:spPr>
          <a:xfrm>
            <a:off x="353679" y="1406505"/>
            <a:ext cx="8510588" cy="64633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64% of respondents are familiar</a:t>
            </a:r>
            <a:r>
              <a:rPr b="0" i="0" lang="en-US" sz="1200" u="none" cap="none" strike="noStrike">
                <a:solidFill>
                  <a:srgbClr val="000000"/>
                </a:solidFill>
                <a:latin typeface="Arial"/>
                <a:ea typeface="Arial"/>
                <a:cs typeface="Arial"/>
                <a:sym typeface="Arial"/>
              </a:rPr>
              <a:t> with Lean.</a:t>
            </a:r>
            <a:endParaRPr/>
          </a:p>
          <a:p>
            <a:pPr indent="-342900" lvl="0" marL="342900" marR="0" rtl="0" algn="l">
              <a:lnSpc>
                <a:spcPct val="100000"/>
              </a:lnSpc>
              <a:spcBef>
                <a:spcPts val="0"/>
              </a:spcBef>
              <a:spcAft>
                <a:spcPts val="0"/>
              </a:spcAft>
              <a:buClr>
                <a:srgbClr val="000000"/>
              </a:buClr>
              <a:buSzPts val="1200"/>
              <a:buFont typeface="Noto Sans Symbols"/>
              <a:buChar char="▪"/>
            </a:pPr>
            <a:r>
              <a:rPr b="0" i="0" lang="en-US" sz="1200">
                <a:solidFill>
                  <a:srgbClr val="000000"/>
                </a:solidFill>
                <a:latin typeface="Arial"/>
                <a:ea typeface="Arial"/>
                <a:cs typeface="Arial"/>
                <a:sym typeface="Arial"/>
              </a:rPr>
              <a:t>Most of those (88%)</a:t>
            </a:r>
            <a:r>
              <a:rPr b="0" i="0" lang="en-US" sz="1200">
                <a:solidFill>
                  <a:srgbClr val="000000"/>
                </a:solidFill>
                <a:latin typeface="Arial"/>
                <a:ea typeface="Arial"/>
                <a:cs typeface="Arial"/>
                <a:sym typeface="Arial"/>
              </a:rPr>
              <a:t> familiar with Lean are using it on projects valued at over $10M, but only </a:t>
            </a:r>
            <a:r>
              <a:rPr b="0" i="0" lang="en-US" sz="1200">
                <a:solidFill>
                  <a:srgbClr val="000000"/>
                </a:solidFill>
                <a:latin typeface="Arial"/>
                <a:ea typeface="Arial"/>
                <a:cs typeface="Arial"/>
                <a:sym typeface="Arial"/>
              </a:rPr>
              <a:t>23% of those familiar with Lean use it on more than</a:t>
            </a:r>
            <a:r>
              <a:rPr b="0" i="0" lang="en-US" sz="1200">
                <a:solidFill>
                  <a:srgbClr val="000000"/>
                </a:solidFill>
                <a:latin typeface="Arial"/>
                <a:ea typeface="Arial"/>
                <a:cs typeface="Arial"/>
                <a:sym typeface="Arial"/>
              </a:rPr>
              <a:t> 30% of those projects.</a:t>
            </a:r>
            <a:endParaRPr b="0" i="0" sz="12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p14:dur="250">
        <p:fade/>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grpSp>
        <p:nvGrpSpPr>
          <p:cNvPr id="295" name="Google Shape;295;p7"/>
          <p:cNvGrpSpPr/>
          <p:nvPr/>
        </p:nvGrpSpPr>
        <p:grpSpPr>
          <a:xfrm>
            <a:off x="15171" y="1379517"/>
            <a:ext cx="8991600" cy="5467528"/>
            <a:chOff x="0" y="1371600"/>
            <a:chExt cx="8991600" cy="5467528"/>
          </a:xfrm>
        </p:grpSpPr>
        <p:sp>
          <p:nvSpPr>
            <p:cNvPr id="296" name="Google Shape;296;p7"/>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297" name="Google Shape;297;p7"/>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298" name="Google Shape;298;p7"/>
          <p:cNvSpPr/>
          <p:nvPr/>
        </p:nvSpPr>
        <p:spPr>
          <a:xfrm>
            <a:off x="457199" y="3621025"/>
            <a:ext cx="8032111" cy="2879789"/>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299" name="Google Shape;299;p7"/>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Performance: Top Differentiators for Best Performing Projects</a:t>
            </a:r>
            <a:endParaRPr sz="2000">
              <a:solidFill>
                <a:schemeClr val="lt1"/>
              </a:solidFill>
            </a:endParaRPr>
          </a:p>
        </p:txBody>
      </p:sp>
      <p:sp>
        <p:nvSpPr>
          <p:cNvPr id="300" name="Google Shape;300;p7"/>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301" name="Google Shape;301;p7"/>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0000"/>
              </a:lnSpc>
              <a:spcBef>
                <a:spcPts val="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Design Excellence</a:t>
            </a:r>
            <a:br>
              <a:rPr b="1" i="0" lang="en-US" sz="1200" u="none" cap="none" strike="noStrike">
                <a:solidFill>
                  <a:srgbClr val="000000"/>
                </a:solidFill>
                <a:latin typeface="Arial"/>
                <a:ea typeface="Arial"/>
                <a:cs typeface="Arial"/>
                <a:sym typeface="Arial"/>
              </a:rPr>
            </a:br>
            <a:r>
              <a:rPr b="0" i="0" lang="en-US" sz="1100" u="none" cap="none" strike="noStrike">
                <a:solidFill>
                  <a:srgbClr val="000000"/>
                </a:solidFill>
                <a:latin typeface="Arial"/>
                <a:ea typeface="Arial"/>
                <a:cs typeface="Arial"/>
                <a:sym typeface="Arial"/>
              </a:rPr>
              <a:t>Not only were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rated highly on the design excellence scale more than three times as frequently, they also win awards three times more often.  </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Client Relations</a:t>
            </a:r>
            <a:br>
              <a:rPr b="1" i="0" lang="en-US" sz="1200" u="none" cap="none" strike="noStrike">
                <a:solidFill>
                  <a:srgbClr val="000000"/>
                </a:solidFill>
                <a:latin typeface="Arial"/>
                <a:ea typeface="Arial"/>
                <a:cs typeface="Arial"/>
                <a:sym typeface="Arial"/>
              </a:rPr>
            </a:br>
            <a:r>
              <a:rPr b="0" i="0" lang="en-US" sz="1100" u="none" cap="none" strike="noStrike">
                <a:solidFill>
                  <a:srgbClr val="000000"/>
                </a:solidFill>
                <a:latin typeface="Arial"/>
                <a:ea typeface="Arial"/>
                <a:cs typeface="Arial"/>
                <a:sym typeface="Arial"/>
              </a:rPr>
              <a:t>The client was a strategic partner through design and construction on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far more than on </a:t>
            </a:r>
            <a:r>
              <a:rPr b="1" i="0" lang="en-US" sz="1100" u="none" cap="none" strike="noStrike">
                <a:solidFill>
                  <a:srgbClr val="000000"/>
                </a:solidFill>
                <a:latin typeface="Arial"/>
                <a:ea typeface="Arial"/>
                <a:cs typeface="Arial"/>
                <a:sym typeface="Arial"/>
              </a:rPr>
              <a:t>Typical Projects</a:t>
            </a:r>
            <a:r>
              <a:rPr b="0" i="0" lang="en-US" sz="1100" u="none" cap="none" strike="noStrike">
                <a:solidFill>
                  <a:srgbClr val="000000"/>
                </a:solidFill>
                <a:latin typeface="Arial"/>
                <a:ea typeface="Arial"/>
                <a:cs typeface="Arial"/>
                <a:sym typeface="Arial"/>
              </a:rPr>
              <a:t>. However, other indicators of client outcomes, such as repeat work or referrals, were not differentiators between </a:t>
            </a:r>
            <a:r>
              <a:rPr b="1" i="0" lang="en-US" sz="1100" u="none" cap="none" strike="noStrike">
                <a:solidFill>
                  <a:srgbClr val="000000"/>
                </a:solidFill>
                <a:latin typeface="Arial"/>
                <a:ea typeface="Arial"/>
                <a:cs typeface="Arial"/>
                <a:sym typeface="Arial"/>
              </a:rPr>
              <a:t>Best</a:t>
            </a:r>
            <a:r>
              <a:rPr b="0" i="0" lang="en-US" sz="1100" u="none" cap="none" strike="noStrike">
                <a:solidFill>
                  <a:srgbClr val="000000"/>
                </a:solidFill>
                <a:latin typeface="Arial"/>
                <a:ea typeface="Arial"/>
                <a:cs typeface="Arial"/>
                <a:sym typeface="Arial"/>
              </a:rPr>
              <a:t> and </a:t>
            </a:r>
            <a:r>
              <a:rPr b="1" i="0" lang="en-US" sz="1100" u="none" cap="none" strike="noStrike">
                <a:solidFill>
                  <a:srgbClr val="000000"/>
                </a:solidFill>
                <a:latin typeface="Arial"/>
                <a:ea typeface="Arial"/>
                <a:cs typeface="Arial"/>
                <a:sym typeface="Arial"/>
              </a:rPr>
              <a:t>Typical</a:t>
            </a:r>
            <a:r>
              <a:rPr b="0" i="0" lang="en-US" sz="1100" u="none" cap="none" strike="noStrike">
                <a:solidFill>
                  <a:srgbClr val="000000"/>
                </a:solidFill>
                <a:latin typeface="Arial"/>
                <a:ea typeface="Arial"/>
                <a:cs typeface="Arial"/>
                <a:sym typeface="Arial"/>
              </a:rPr>
              <a:t> </a:t>
            </a:r>
            <a:r>
              <a:rPr b="1" i="0" lang="en-US" sz="1100" u="none" cap="none" strike="noStrike">
                <a:solidFill>
                  <a:srgbClr val="000000"/>
                </a:solidFill>
                <a:latin typeface="Arial"/>
                <a:ea typeface="Arial"/>
                <a:cs typeface="Arial"/>
                <a:sym typeface="Arial"/>
              </a:rPr>
              <a:t>Projects.</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Team Culture</a:t>
            </a:r>
            <a:br>
              <a:rPr b="1" i="0" lang="en-US" sz="1200" u="none" cap="none" strike="noStrike">
                <a:solidFill>
                  <a:srgbClr val="000000"/>
                </a:solidFill>
                <a:latin typeface="Arial"/>
                <a:ea typeface="Arial"/>
                <a:cs typeface="Arial"/>
                <a:sym typeface="Arial"/>
              </a:rPr>
            </a:br>
            <a:r>
              <a:rPr b="0" i="0" lang="en-US" sz="1100" u="none" cap="none" strike="noStrike">
                <a:solidFill>
                  <a:srgbClr val="000000"/>
                </a:solidFill>
                <a:latin typeface="Arial"/>
                <a:ea typeface="Arial"/>
                <a:cs typeface="Arial"/>
                <a:sym typeface="Arial"/>
              </a:rPr>
              <a:t>Twice as many respondents rated their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high in terms of their positive impact on team culture/empowerment. </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Profit Margin Above 20%</a:t>
            </a:r>
            <a:br>
              <a:rPr b="1" i="0" lang="en-US" sz="1200" u="none" cap="none" strike="noStrike">
                <a:solidFill>
                  <a:srgbClr val="000000"/>
                </a:solidFill>
                <a:latin typeface="Arial"/>
                <a:ea typeface="Arial"/>
                <a:cs typeface="Arial"/>
                <a:sym typeface="Arial"/>
              </a:rPr>
            </a:br>
            <a:r>
              <a:rPr b="0" i="0" lang="en-US" sz="1100" u="none" cap="none" strike="noStrike">
                <a:solidFill>
                  <a:srgbClr val="000000"/>
                </a:solidFill>
                <a:latin typeface="Arial"/>
                <a:ea typeface="Arial"/>
                <a:cs typeface="Arial"/>
                <a:sym typeface="Arial"/>
              </a:rPr>
              <a:t>Although only a low percentage of respondents identify profit margin as one of the top two criteria for selecting their,</a:t>
            </a:r>
            <a:r>
              <a:rPr b="1" i="0" lang="en-US" sz="1100" u="none" cap="none" strike="noStrike">
                <a:solidFill>
                  <a:srgbClr val="000000"/>
                </a:solidFill>
                <a:latin typeface="Arial"/>
                <a:ea typeface="Arial"/>
                <a:cs typeface="Arial"/>
                <a:sym typeface="Arial"/>
              </a:rPr>
              <a:t> Best Projects,</a:t>
            </a:r>
            <a:r>
              <a:rPr b="0" i="0" lang="en-US" sz="1100" u="none" cap="none" strike="noStrike">
                <a:solidFill>
                  <a:srgbClr val="000000"/>
                </a:solidFill>
                <a:latin typeface="Arial"/>
                <a:ea typeface="Arial"/>
                <a:cs typeface="Arial"/>
                <a:sym typeface="Arial"/>
              </a:rPr>
              <a:t> twice as many reported a profit margin of 20% or above on their </a:t>
            </a:r>
            <a:r>
              <a:rPr b="1" i="0" lang="en-US" sz="1100" u="none" cap="none" strike="noStrike">
                <a:solidFill>
                  <a:srgbClr val="000000"/>
                </a:solidFill>
                <a:latin typeface="Arial"/>
                <a:ea typeface="Arial"/>
                <a:cs typeface="Arial"/>
                <a:sym typeface="Arial"/>
              </a:rPr>
              <a:t>Best Projects</a:t>
            </a:r>
            <a:r>
              <a:rPr b="0" i="0" lang="en-US" sz="1100" u="none" cap="none" strike="noStrike">
                <a:solidFill>
                  <a:srgbClr val="000000"/>
                </a:solidFill>
                <a:latin typeface="Arial"/>
                <a:ea typeface="Arial"/>
                <a:cs typeface="Arial"/>
                <a:sym typeface="Arial"/>
              </a:rPr>
              <a:t>, compared to their </a:t>
            </a:r>
            <a:r>
              <a:rPr b="1" i="0" lang="en-US" sz="1100" u="none" cap="none" strike="noStrike">
                <a:solidFill>
                  <a:srgbClr val="000000"/>
                </a:solidFill>
                <a:latin typeface="Arial"/>
                <a:ea typeface="Arial"/>
                <a:cs typeface="Arial"/>
                <a:sym typeface="Arial"/>
              </a:rPr>
              <a:t>Typical Projects</a:t>
            </a:r>
            <a:r>
              <a:rPr b="0" i="0" lang="en-US" sz="1100" u="none" cap="none" strike="noStrike">
                <a:solidFill>
                  <a:srgbClr val="000000"/>
                </a:solidFill>
                <a:latin typeface="Arial"/>
                <a:ea typeface="Arial"/>
                <a:cs typeface="Arial"/>
                <a:sym typeface="Arial"/>
              </a:rPr>
              <a:t>.</a:t>
            </a:r>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graphicFrame>
        <p:nvGraphicFramePr>
          <p:cNvPr id="302" name="Google Shape;302;p7"/>
          <p:cNvGraphicFramePr/>
          <p:nvPr/>
        </p:nvGraphicFramePr>
        <p:xfrm>
          <a:off x="498336" y="3697835"/>
          <a:ext cx="7949835" cy="2835602"/>
        </p:xfrm>
        <a:graphic>
          <a:graphicData uri="http://schemas.openxmlformats.org/drawingml/2006/chart">
            <c:chart r:id="rId4"/>
          </a:graphicData>
        </a:graphic>
      </p:graphicFrame>
    </p:spTree>
  </p:cSld>
  <p:clrMapOvr>
    <a:masterClrMapping/>
  </p:clrMapOvr>
  <p:transition p14:dur="250">
    <p:randomBa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grpSp>
        <p:nvGrpSpPr>
          <p:cNvPr id="307" name="Google Shape;307;p8"/>
          <p:cNvGrpSpPr/>
          <p:nvPr/>
        </p:nvGrpSpPr>
        <p:grpSpPr>
          <a:xfrm>
            <a:off x="15171" y="1379517"/>
            <a:ext cx="8991600" cy="5467528"/>
            <a:chOff x="0" y="1371600"/>
            <a:chExt cx="8991600" cy="5467528"/>
          </a:xfrm>
        </p:grpSpPr>
        <p:sp>
          <p:nvSpPr>
            <p:cNvPr id="308" name="Google Shape;308;p8"/>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309" name="Google Shape;309;p8"/>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310" name="Google Shape;310;p8"/>
          <p:cNvSpPr/>
          <p:nvPr/>
        </p:nvSpPr>
        <p:spPr>
          <a:xfrm>
            <a:off x="457199" y="2852925"/>
            <a:ext cx="8032111" cy="3647889"/>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311" name="Google Shape;311;p8"/>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Performance: Budget and Schedule</a:t>
            </a:r>
            <a:endParaRPr sz="2000">
              <a:solidFill>
                <a:schemeClr val="lt1"/>
              </a:solidFill>
            </a:endParaRPr>
          </a:p>
        </p:txBody>
      </p:sp>
      <p:sp>
        <p:nvSpPr>
          <p:cNvPr id="312" name="Google Shape;312;p8"/>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313" name="Google Shape;313;p8"/>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0000"/>
              </a:lnSpc>
              <a:spcBef>
                <a:spcPts val="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Best</a:t>
            </a:r>
            <a:r>
              <a:rPr b="0" i="0" lang="en-US" sz="1200" u="none" cap="none" strike="noStrike">
                <a:solidFill>
                  <a:srgbClr val="000000"/>
                </a:solidFill>
                <a:latin typeface="Arial"/>
                <a:ea typeface="Arial"/>
                <a:cs typeface="Arial"/>
                <a:sym typeface="Arial"/>
              </a:rPr>
              <a:t> and </a:t>
            </a:r>
            <a:r>
              <a:rPr b="1" i="0" lang="en-US" sz="1200" u="none" cap="none" strike="noStrike">
                <a:solidFill>
                  <a:srgbClr val="000000"/>
                </a:solidFill>
                <a:latin typeface="Arial"/>
                <a:ea typeface="Arial"/>
                <a:cs typeface="Arial"/>
                <a:sym typeface="Arial"/>
              </a:rPr>
              <a:t>Typical Projects </a:t>
            </a:r>
            <a:r>
              <a:rPr b="0" i="0" lang="en-US" sz="1200" u="none" cap="none" strike="noStrike">
                <a:solidFill>
                  <a:srgbClr val="000000"/>
                </a:solidFill>
                <a:latin typeface="Arial"/>
                <a:ea typeface="Arial"/>
                <a:cs typeface="Arial"/>
                <a:sym typeface="Arial"/>
              </a:rPr>
              <a:t>both had to meet the following criteria: </a:t>
            </a:r>
            <a:endParaRPr/>
          </a:p>
          <a:p>
            <a:pPr indent="-173037" lvl="2" marL="914400" marR="0" rtl="0" algn="l">
              <a:lnSpc>
                <a:spcPct val="100000"/>
              </a:lnSpc>
              <a:spcBef>
                <a:spcPts val="66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No more than 10% later than original schedule</a:t>
            </a:r>
            <a:endParaRPr/>
          </a:p>
          <a:p>
            <a:pPr indent="-173037" lvl="2" marL="914400" marR="0" rtl="0" algn="l">
              <a:lnSpc>
                <a:spcPct val="100000"/>
              </a:lnSpc>
              <a:spcBef>
                <a:spcPts val="66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No more than 6% above project cost</a:t>
            </a:r>
            <a:endParaRPr/>
          </a:p>
          <a:p>
            <a:pPr indent="-173038" lvl="1" marL="457200" marR="0" rtl="0" algn="l">
              <a:lnSpc>
                <a:spcPct val="100000"/>
              </a:lnSpc>
              <a:spcBef>
                <a:spcPts val="660"/>
              </a:spcBef>
              <a:spcAft>
                <a:spcPts val="0"/>
              </a:spcAft>
              <a:buClr>
                <a:srgbClr val="000000"/>
              </a:buClr>
              <a:buSzPts val="1200"/>
              <a:buFont typeface="Noto Sans Symbols"/>
              <a:buChar char="▪"/>
            </a:pPr>
            <a:r>
              <a:rPr b="0" i="0" lang="en-US" sz="1200" u="none" cap="none" strike="noStrike">
                <a:solidFill>
                  <a:srgbClr val="000000"/>
                </a:solidFill>
                <a:latin typeface="Arial"/>
                <a:ea typeface="Arial"/>
                <a:cs typeface="Arial"/>
                <a:sym typeface="Arial"/>
              </a:rPr>
              <a:t>This may explain the relatively similar performance between </a:t>
            </a:r>
            <a:r>
              <a:rPr b="1" i="0" lang="en-US" sz="1200" u="none" cap="none" strike="noStrike">
                <a:solidFill>
                  <a:srgbClr val="000000"/>
                </a:solidFill>
                <a:latin typeface="Arial"/>
                <a:ea typeface="Arial"/>
                <a:cs typeface="Arial"/>
                <a:sym typeface="Arial"/>
              </a:rPr>
              <a:t>Best</a:t>
            </a:r>
            <a:r>
              <a:rPr b="0" i="0" lang="en-US" sz="1200" u="none" cap="none" strike="noStrike">
                <a:solidFill>
                  <a:srgbClr val="000000"/>
                </a:solidFill>
                <a:latin typeface="Arial"/>
                <a:ea typeface="Arial"/>
                <a:cs typeface="Arial"/>
                <a:sym typeface="Arial"/>
              </a:rPr>
              <a:t> and </a:t>
            </a:r>
            <a:r>
              <a:rPr b="1" i="0" lang="en-US" sz="1200" u="none" cap="none" strike="noStrike">
                <a:solidFill>
                  <a:srgbClr val="000000"/>
                </a:solidFill>
                <a:latin typeface="Arial"/>
                <a:ea typeface="Arial"/>
                <a:cs typeface="Arial"/>
                <a:sym typeface="Arial"/>
              </a:rPr>
              <a:t>Typical Projects </a:t>
            </a:r>
            <a:r>
              <a:rPr b="0" i="0" lang="en-US" sz="1200" u="none" cap="none" strike="noStrike">
                <a:solidFill>
                  <a:srgbClr val="000000"/>
                </a:solidFill>
                <a:latin typeface="Arial"/>
                <a:ea typeface="Arial"/>
                <a:cs typeface="Arial"/>
                <a:sym typeface="Arial"/>
              </a:rPr>
              <a:t>for these criteria.</a:t>
            </a:r>
            <a:endParaRPr b="0" i="0" sz="1100" u="none" cap="none" strike="noStrike">
              <a:solidFill>
                <a:srgbClr val="00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graphicFrame>
        <p:nvGraphicFramePr>
          <p:cNvPr id="314" name="Google Shape;314;p8"/>
          <p:cNvGraphicFramePr/>
          <p:nvPr/>
        </p:nvGraphicFramePr>
        <p:xfrm>
          <a:off x="693095" y="3160164"/>
          <a:ext cx="7296950" cy="3191403"/>
        </p:xfrm>
        <a:graphic>
          <a:graphicData uri="http://schemas.openxmlformats.org/drawingml/2006/chart">
            <c:chart r:id="rId4"/>
          </a:graphicData>
        </a:graphic>
      </p:graphicFrame>
    </p:spTree>
  </p:cSld>
  <p:clrMapOvr>
    <a:masterClrMapping/>
  </p:clrMapOvr>
  <p:transition p14:dur="250">
    <p:randomBa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grpSp>
        <p:nvGrpSpPr>
          <p:cNvPr id="319" name="Google Shape;319;p9"/>
          <p:cNvGrpSpPr/>
          <p:nvPr/>
        </p:nvGrpSpPr>
        <p:grpSpPr>
          <a:xfrm>
            <a:off x="15171" y="1379517"/>
            <a:ext cx="8991600" cy="5467528"/>
            <a:chOff x="0" y="1371600"/>
            <a:chExt cx="8991600" cy="5467528"/>
          </a:xfrm>
        </p:grpSpPr>
        <p:sp>
          <p:nvSpPr>
            <p:cNvPr id="320" name="Google Shape;320;p9"/>
            <p:cNvSpPr/>
            <p:nvPr/>
          </p:nvSpPr>
          <p:spPr>
            <a:xfrm>
              <a:off x="0" y="1371600"/>
              <a:ext cx="8991600" cy="5467528"/>
            </a:xfrm>
            <a:prstGeom prst="rect">
              <a:avLst/>
            </a:prstGeom>
            <a:solidFill>
              <a:srgbClr val="EFEFE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pic>
          <p:nvPicPr>
            <p:cNvPr descr="DD&amp;A_ALT_GREY_11_RED_186_TRANS.png" id="321" name="Google Shape;321;p9"/>
            <p:cNvPicPr preferRelativeResize="0"/>
            <p:nvPr/>
          </p:nvPicPr>
          <p:blipFill rotWithShape="1">
            <a:blip r:embed="rId3">
              <a:alphaModFix/>
            </a:blip>
            <a:srcRect b="0" l="0" r="0" t="0"/>
            <a:stretch/>
          </p:blipFill>
          <p:spPr>
            <a:xfrm>
              <a:off x="7315200" y="6529388"/>
              <a:ext cx="1363663" cy="234950"/>
            </a:xfrm>
            <a:prstGeom prst="rect">
              <a:avLst/>
            </a:prstGeom>
            <a:noFill/>
            <a:ln>
              <a:noFill/>
            </a:ln>
          </p:spPr>
        </p:pic>
      </p:grpSp>
      <p:sp>
        <p:nvSpPr>
          <p:cNvPr id="322" name="Google Shape;322;p9"/>
          <p:cNvSpPr/>
          <p:nvPr/>
        </p:nvSpPr>
        <p:spPr>
          <a:xfrm>
            <a:off x="457199" y="3889376"/>
            <a:ext cx="8032111" cy="2611438"/>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400" u="none" cap="none" strike="noStrike">
              <a:solidFill>
                <a:srgbClr val="595959"/>
              </a:solidFill>
              <a:latin typeface="Arial"/>
              <a:ea typeface="Arial"/>
              <a:cs typeface="Arial"/>
              <a:sym typeface="Arial"/>
            </a:endParaRPr>
          </a:p>
        </p:txBody>
      </p:sp>
      <p:sp>
        <p:nvSpPr>
          <p:cNvPr id="323" name="Google Shape;323;p9"/>
          <p:cNvSpPr txBox="1"/>
          <p:nvPr>
            <p:ph type="ctrTitle"/>
          </p:nvPr>
        </p:nvSpPr>
        <p:spPr>
          <a:xfrm>
            <a:off x="455613" y="173038"/>
            <a:ext cx="8223250" cy="11064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en-US"/>
              <a:t>Summary</a:t>
            </a:r>
            <a:br>
              <a:rPr b="1" lang="en-US"/>
            </a:br>
            <a:r>
              <a:rPr lang="en-US" sz="2000"/>
              <a:t>Team Dynamics (Typical vs. Best Project)</a:t>
            </a:r>
            <a:endParaRPr sz="2000">
              <a:solidFill>
                <a:schemeClr val="lt1"/>
              </a:solidFill>
            </a:endParaRPr>
          </a:p>
        </p:txBody>
      </p:sp>
      <p:sp>
        <p:nvSpPr>
          <p:cNvPr id="324" name="Google Shape;324;p9"/>
          <p:cNvSpPr/>
          <p:nvPr/>
        </p:nvSpPr>
        <p:spPr>
          <a:xfrm>
            <a:off x="0" y="6543675"/>
            <a:ext cx="457200" cy="20161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1" i="0" lang="en-US" sz="1200" u="none" cap="none" strike="noStrike">
                <a:solidFill>
                  <a:srgbClr val="6D6D6D"/>
                </a:solidFill>
                <a:latin typeface="Arial"/>
                <a:ea typeface="Arial"/>
                <a:cs typeface="Arial"/>
                <a:sym typeface="Arial"/>
              </a:rPr>
              <a:t>‹#›</a:t>
            </a:fld>
            <a:endParaRPr b="1" i="0" sz="1200" u="none" cap="none" strike="noStrike">
              <a:solidFill>
                <a:srgbClr val="6D6D6D"/>
              </a:solidFill>
              <a:latin typeface="Arial"/>
              <a:ea typeface="Arial"/>
              <a:cs typeface="Arial"/>
              <a:sym typeface="Arial"/>
            </a:endParaRPr>
          </a:p>
        </p:txBody>
      </p:sp>
      <p:sp>
        <p:nvSpPr>
          <p:cNvPr id="325" name="Google Shape;325;p9"/>
          <p:cNvSpPr/>
          <p:nvPr/>
        </p:nvSpPr>
        <p:spPr>
          <a:xfrm>
            <a:off x="160339" y="1465262"/>
            <a:ext cx="8674616" cy="5316538"/>
          </a:xfrm>
          <a:prstGeom prst="rect">
            <a:avLst/>
          </a:prstGeom>
          <a:noFill/>
          <a:ln>
            <a:noFill/>
          </a:ln>
        </p:spPr>
        <p:txBody>
          <a:bodyPr anchorCtr="0" anchor="t" bIns="44450" lIns="90475" spcFirstLastPara="1" rIns="90475" wrap="square" tIns="44450">
            <a:noAutofit/>
          </a:bodyPr>
          <a:lstStyle/>
          <a:p>
            <a:pPr indent="-173038" lvl="1" marL="457200" marR="0" rtl="0" algn="l">
              <a:lnSpc>
                <a:spcPct val="100000"/>
              </a:lnSpc>
              <a:spcBef>
                <a:spcPts val="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Perception of Team Chemistry</a:t>
            </a:r>
            <a:endParaRPr/>
          </a:p>
          <a:p>
            <a:pPr indent="-285750" lvl="2" marL="1027112" marR="0" rtl="0" algn="l">
              <a:lnSpc>
                <a:spcPct val="109090"/>
              </a:lnSpc>
              <a:spcBef>
                <a:spcPts val="605"/>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Team chemistry is excellent for a majority of </a:t>
            </a:r>
            <a:r>
              <a:rPr b="1" i="0" lang="en-US" sz="1100" u="none" cap="none" strike="noStrike">
                <a:solidFill>
                  <a:srgbClr val="000000"/>
                </a:solidFill>
                <a:latin typeface="Arial"/>
                <a:ea typeface="Arial"/>
                <a:cs typeface="Arial"/>
                <a:sym typeface="Arial"/>
              </a:rPr>
              <a:t>Best Projects</a:t>
            </a:r>
            <a:r>
              <a:rPr b="0" i="0" lang="en-US" sz="1100" u="none" cap="none" strike="noStrike">
                <a:solidFill>
                  <a:srgbClr val="000000"/>
                </a:solidFill>
                <a:latin typeface="Arial"/>
                <a:ea typeface="Arial"/>
                <a:cs typeface="Arial"/>
                <a:sym typeface="Arial"/>
              </a:rPr>
              <a:t>, and good for a majority of </a:t>
            </a:r>
            <a:r>
              <a:rPr b="1" i="0" lang="en-US" sz="1100" u="none" cap="none" strike="noStrike">
                <a:solidFill>
                  <a:srgbClr val="000000"/>
                </a:solidFill>
                <a:latin typeface="Arial"/>
                <a:ea typeface="Arial"/>
                <a:cs typeface="Arial"/>
                <a:sym typeface="Arial"/>
              </a:rPr>
              <a:t>Typical Projects</a:t>
            </a:r>
            <a:r>
              <a:rPr b="0" i="0" lang="en-US" sz="1100" u="none" cap="none" strike="noStrike">
                <a:solidFill>
                  <a:srgbClr val="000000"/>
                </a:solidFill>
                <a:latin typeface="Arial"/>
                <a:ea typeface="Arial"/>
                <a:cs typeface="Arial"/>
                <a:sym typeface="Arial"/>
              </a:rPr>
              <a:t>.  </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Integration of Project Team Members</a:t>
            </a:r>
            <a:endParaRPr/>
          </a:p>
          <a:p>
            <a:pPr indent="-285750" lvl="2" marL="1027112" marR="0" rtl="0" algn="l">
              <a:lnSpc>
                <a:spcPct val="109090"/>
              </a:lnSpc>
              <a:spcBef>
                <a:spcPts val="605"/>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Key stakeholders often acted or worked cohesively to optimize the whole on a </a:t>
            </a:r>
            <a:r>
              <a:rPr b="1" i="0" lang="en-US" sz="1100" u="none" cap="none" strike="noStrike">
                <a:solidFill>
                  <a:srgbClr val="000000"/>
                </a:solidFill>
                <a:latin typeface="Arial"/>
                <a:ea typeface="Arial"/>
                <a:cs typeface="Arial"/>
                <a:sym typeface="Arial"/>
              </a:rPr>
              <a:t>Best Project</a:t>
            </a:r>
            <a:r>
              <a:rPr b="0" i="0" lang="en-US" sz="1100" u="none" cap="none" strike="noStrike">
                <a:solidFill>
                  <a:srgbClr val="000000"/>
                </a:solidFill>
                <a:latin typeface="Arial"/>
                <a:ea typeface="Arial"/>
                <a:cs typeface="Arial"/>
                <a:sym typeface="Arial"/>
              </a:rPr>
              <a:t>, and sometimes acted or often acted to optimize the whole on a </a:t>
            </a:r>
            <a:r>
              <a:rPr b="1" i="0" lang="en-US" sz="1100" u="none" cap="none" strike="noStrike">
                <a:solidFill>
                  <a:srgbClr val="000000"/>
                </a:solidFill>
                <a:latin typeface="Arial"/>
                <a:ea typeface="Arial"/>
                <a:cs typeface="Arial"/>
                <a:sym typeface="Arial"/>
              </a:rPr>
              <a:t>Typical Project</a:t>
            </a:r>
            <a:r>
              <a:rPr b="0" i="0" lang="en-US" sz="1100" u="none" cap="none" strike="noStrike">
                <a:solidFill>
                  <a:srgbClr val="000000"/>
                </a:solidFill>
                <a:latin typeface="Arial"/>
                <a:ea typeface="Arial"/>
                <a:cs typeface="Arial"/>
                <a:sym typeface="Arial"/>
              </a:rPr>
              <a:t>. </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Commitment of Team Members to Same Project Goals</a:t>
            </a:r>
            <a:endParaRPr/>
          </a:p>
          <a:p>
            <a:pPr indent="-285750" lvl="2" marL="1027112" marR="0" rtl="0" algn="l">
              <a:lnSpc>
                <a:spcPct val="109090"/>
              </a:lnSpc>
              <a:spcBef>
                <a:spcPts val="605"/>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Team Members have complete commitment or overall commitment to project goals on nearly all </a:t>
            </a:r>
            <a:r>
              <a:rPr b="1" i="0" lang="en-US" sz="1100" u="none" cap="none" strike="noStrike">
                <a:solidFill>
                  <a:srgbClr val="000000"/>
                </a:solidFill>
                <a:latin typeface="Arial"/>
                <a:ea typeface="Arial"/>
                <a:cs typeface="Arial"/>
                <a:sym typeface="Arial"/>
              </a:rPr>
              <a:t>Best Projects</a:t>
            </a:r>
            <a:r>
              <a:rPr b="0" i="0" lang="en-US" sz="1100" u="none" cap="none" strike="noStrike">
                <a:solidFill>
                  <a:srgbClr val="000000"/>
                </a:solidFill>
                <a:latin typeface="Arial"/>
                <a:ea typeface="Arial"/>
                <a:cs typeface="Arial"/>
                <a:sym typeface="Arial"/>
              </a:rPr>
              <a:t>, and most report overall commitment on a </a:t>
            </a:r>
            <a:r>
              <a:rPr b="1" i="0" lang="en-US" sz="1100" u="none" cap="none" strike="noStrike">
                <a:solidFill>
                  <a:srgbClr val="000000"/>
                </a:solidFill>
                <a:latin typeface="Arial"/>
                <a:ea typeface="Arial"/>
                <a:cs typeface="Arial"/>
                <a:sym typeface="Arial"/>
              </a:rPr>
              <a:t>Typical Project</a:t>
            </a:r>
            <a:r>
              <a:rPr b="0" i="0" lang="en-US" sz="1100" u="none" cap="none" strike="noStrike">
                <a:solidFill>
                  <a:srgbClr val="000000"/>
                </a:solidFill>
                <a:latin typeface="Arial"/>
                <a:ea typeface="Arial"/>
                <a:cs typeface="Arial"/>
                <a:sym typeface="Arial"/>
              </a:rPr>
              <a:t>, with very few stating they see complete commitment. </a:t>
            </a:r>
            <a:endParaRPr/>
          </a:p>
          <a:p>
            <a:pPr indent="-173038" lvl="1" marL="457200" marR="0" rtl="0" algn="l">
              <a:lnSpc>
                <a:spcPct val="100000"/>
              </a:lnSpc>
              <a:spcBef>
                <a:spcPts val="660"/>
              </a:spcBef>
              <a:spcAft>
                <a:spcPts val="0"/>
              </a:spcAft>
              <a:buClr>
                <a:srgbClr val="000000"/>
              </a:buClr>
              <a:buSzPts val="1200"/>
              <a:buFont typeface="Noto Sans Symbols"/>
              <a:buChar char="▪"/>
            </a:pPr>
            <a:r>
              <a:rPr b="1" i="0" lang="en-US" sz="1200" u="none" cap="none" strike="noStrike">
                <a:solidFill>
                  <a:srgbClr val="000000"/>
                </a:solidFill>
                <a:latin typeface="Arial"/>
                <a:ea typeface="Arial"/>
                <a:cs typeface="Arial"/>
                <a:sym typeface="Arial"/>
              </a:rPr>
              <a:t>Timeliness of Decision Making Related to Issue Resolution</a:t>
            </a:r>
            <a:endParaRPr/>
          </a:p>
          <a:p>
            <a:pPr indent="-285750" lvl="2" marL="1027112" marR="0" rtl="0" algn="l">
              <a:lnSpc>
                <a:spcPct val="109090"/>
              </a:lnSpc>
              <a:spcBef>
                <a:spcPts val="605"/>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Decision making on </a:t>
            </a:r>
            <a:r>
              <a:rPr b="1" i="0" lang="en-US" sz="1100" u="none" cap="none" strike="noStrike">
                <a:solidFill>
                  <a:srgbClr val="000000"/>
                </a:solidFill>
                <a:latin typeface="Arial"/>
                <a:ea typeface="Arial"/>
                <a:cs typeface="Arial"/>
                <a:sym typeface="Arial"/>
              </a:rPr>
              <a:t>Best Projects </a:t>
            </a:r>
            <a:r>
              <a:rPr b="0" i="0" lang="en-US" sz="1100" u="none" cap="none" strike="noStrike">
                <a:solidFill>
                  <a:srgbClr val="000000"/>
                </a:solidFill>
                <a:latin typeface="Arial"/>
                <a:ea typeface="Arial"/>
                <a:cs typeface="Arial"/>
                <a:sym typeface="Arial"/>
              </a:rPr>
              <a:t>are frequently or always on time. </a:t>
            </a:r>
            <a:r>
              <a:rPr b="1" i="0" lang="en-US" sz="1100" u="none" cap="none" strike="noStrike">
                <a:solidFill>
                  <a:srgbClr val="000000"/>
                </a:solidFill>
                <a:latin typeface="Arial"/>
                <a:ea typeface="Arial"/>
                <a:cs typeface="Arial"/>
                <a:sym typeface="Arial"/>
              </a:rPr>
              <a:t>Typical Projects </a:t>
            </a:r>
            <a:r>
              <a:rPr b="0" i="0" lang="en-US" sz="1100" u="none" cap="none" strike="noStrike">
                <a:solidFill>
                  <a:srgbClr val="000000"/>
                </a:solidFill>
                <a:latin typeface="Arial"/>
                <a:ea typeface="Arial"/>
                <a:cs typeface="Arial"/>
                <a:sym typeface="Arial"/>
              </a:rPr>
              <a:t>have decision making that is occasionally or frequently on time.</a:t>
            </a:r>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000000"/>
              </a:solidFill>
              <a:latin typeface="Arial"/>
              <a:ea typeface="Arial"/>
              <a:cs typeface="Arial"/>
              <a:sym typeface="Arial"/>
            </a:endParaRPr>
          </a:p>
          <a:p>
            <a:pPr indent="-215900" lvl="1" marL="5699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a:p>
            <a:pPr indent="-215900" lvl="2" marL="1027112" marR="0" rtl="0" algn="l">
              <a:lnSpc>
                <a:spcPct val="109090"/>
              </a:lnSpc>
              <a:spcBef>
                <a:spcPts val="605"/>
              </a:spcBef>
              <a:spcAft>
                <a:spcPts val="0"/>
              </a:spcAft>
              <a:buClr>
                <a:schemeClr val="dk1"/>
              </a:buClr>
              <a:buSzPts val="1100"/>
              <a:buFont typeface="Arial"/>
              <a:buNone/>
            </a:pPr>
            <a:r>
              <a:t/>
            </a:r>
            <a:endParaRPr b="0" i="0" sz="1100" u="none" cap="none" strike="noStrike">
              <a:solidFill>
                <a:srgbClr val="FF0000"/>
              </a:solidFill>
              <a:latin typeface="Arial"/>
              <a:ea typeface="Arial"/>
              <a:cs typeface="Arial"/>
              <a:sym typeface="Arial"/>
            </a:endParaRPr>
          </a:p>
        </p:txBody>
      </p:sp>
      <p:sp>
        <p:nvSpPr>
          <p:cNvPr id="326" name="Google Shape;326;p9"/>
          <p:cNvSpPr txBox="1"/>
          <p:nvPr/>
        </p:nvSpPr>
        <p:spPr>
          <a:xfrm>
            <a:off x="457200" y="3966670"/>
            <a:ext cx="7971081"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100" u="none" cap="none" strike="noStrike">
                <a:solidFill>
                  <a:srgbClr val="000000"/>
                </a:solidFill>
                <a:latin typeface="Arial"/>
                <a:ea typeface="Arial"/>
                <a:cs typeface="Arial"/>
                <a:sym typeface="Arial"/>
              </a:rPr>
              <a:t>Percentage Reporting the Highest (4/4) Team Dynamics Ratings </a:t>
            </a:r>
            <a:r>
              <a:rPr b="0" i="0" lang="en-US" sz="1100" u="none" cap="none" strike="noStrike">
                <a:solidFill>
                  <a:srgbClr val="000000"/>
                </a:solidFill>
                <a:latin typeface="Arial"/>
                <a:ea typeface="Arial"/>
                <a:cs typeface="Arial"/>
                <a:sym typeface="Arial"/>
              </a:rPr>
              <a:t>(Typical vs. Best Performing Projects)</a:t>
            </a:r>
            <a:endParaRPr/>
          </a:p>
        </p:txBody>
      </p:sp>
      <p:graphicFrame>
        <p:nvGraphicFramePr>
          <p:cNvPr id="327" name="Google Shape;327;p9"/>
          <p:cNvGraphicFramePr/>
          <p:nvPr/>
        </p:nvGraphicFramePr>
        <p:xfrm>
          <a:off x="731499" y="4136468"/>
          <a:ext cx="7696781" cy="2335592"/>
        </p:xfrm>
        <a:graphic>
          <a:graphicData uri="http://schemas.openxmlformats.org/drawingml/2006/chart">
            <c:chart r:id="rId4"/>
          </a:graphicData>
        </a:graphic>
      </p:graphicFrame>
    </p:spTree>
  </p:cSld>
  <p:clrMapOvr>
    <a:masterClrMapping/>
  </p:clrMapOvr>
  <p:transition p14:dur="250">
    <p:randomBar/>
  </p:transition>
</p:sld>
</file>

<file path=ppt/theme/theme1.xml><?xml version="1.0" encoding="utf-8"?>
<a:theme xmlns:a="http://schemas.openxmlformats.org/drawingml/2006/main" xmlns:r="http://schemas.openxmlformats.org/officeDocument/2006/relationships" name="1_RedBox_2">
  <a:themeElements>
    <a:clrScheme name="1_RedBox_2 13">
      <a:dk1>
        <a:srgbClr val="000000"/>
      </a:dk1>
      <a:lt1>
        <a:srgbClr val="FFFFFF"/>
      </a:lt1>
      <a:dk2>
        <a:srgbClr val="595959"/>
      </a:dk2>
      <a:lt2>
        <a:srgbClr val="B4B3B2"/>
      </a:lt2>
      <a:accent1>
        <a:srgbClr val="D00D2D"/>
      </a:accent1>
      <a:accent2>
        <a:srgbClr val="FCB43E"/>
      </a:accent2>
      <a:accent3>
        <a:srgbClr val="FFFFFF"/>
      </a:accent3>
      <a:accent4>
        <a:srgbClr val="000000"/>
      </a:accent4>
      <a:accent5>
        <a:srgbClr val="E4AAAD"/>
      </a:accent5>
      <a:accent6>
        <a:srgbClr val="E4A337"/>
      </a:accent6>
      <a:hlink>
        <a:srgbClr val="3FA3B3"/>
      </a:hlink>
      <a:folHlink>
        <a:srgbClr val="BEBE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RedBox_1">
  <a:themeElements>
    <a:clrScheme name="RedBox_1 13">
      <a:dk1>
        <a:srgbClr val="000000"/>
      </a:dk1>
      <a:lt1>
        <a:srgbClr val="FFFFFF"/>
      </a:lt1>
      <a:dk2>
        <a:srgbClr val="595959"/>
      </a:dk2>
      <a:lt2>
        <a:srgbClr val="B4B3B2"/>
      </a:lt2>
      <a:accent1>
        <a:srgbClr val="D00D2D"/>
      </a:accent1>
      <a:accent2>
        <a:srgbClr val="FCB43E"/>
      </a:accent2>
      <a:accent3>
        <a:srgbClr val="FFFFFF"/>
      </a:accent3>
      <a:accent4>
        <a:srgbClr val="000000"/>
      </a:accent4>
      <a:accent5>
        <a:srgbClr val="E4AAAD"/>
      </a:accent5>
      <a:accent6>
        <a:srgbClr val="E4A337"/>
      </a:accent6>
      <a:hlink>
        <a:srgbClr val="3FA3B3"/>
      </a:hlink>
      <a:folHlink>
        <a:srgbClr val="BEBE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RedBox_1">
  <a:themeElements>
    <a:clrScheme name="RedBox_1 13">
      <a:dk1>
        <a:srgbClr val="000000"/>
      </a:dk1>
      <a:lt1>
        <a:srgbClr val="FFFFFF"/>
      </a:lt1>
      <a:dk2>
        <a:srgbClr val="595959"/>
      </a:dk2>
      <a:lt2>
        <a:srgbClr val="B4B3B2"/>
      </a:lt2>
      <a:accent1>
        <a:srgbClr val="D00D2D"/>
      </a:accent1>
      <a:accent2>
        <a:srgbClr val="FCB43E"/>
      </a:accent2>
      <a:accent3>
        <a:srgbClr val="FFFFFF"/>
      </a:accent3>
      <a:accent4>
        <a:srgbClr val="000000"/>
      </a:accent4>
      <a:accent5>
        <a:srgbClr val="E4AAAD"/>
      </a:accent5>
      <a:accent6>
        <a:srgbClr val="E4A337"/>
      </a:accent6>
      <a:hlink>
        <a:srgbClr val="3FA3B3"/>
      </a:hlink>
      <a:folHlink>
        <a:srgbClr val="BEBE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a:clrScheme name="Custom 2">
    <a:dk1>
      <a:srgbClr val="1C1C1C"/>
    </a:dk1>
    <a:lt1>
      <a:sysClr val="window" lastClr="FFFFFF"/>
    </a:lt1>
    <a:dk2>
      <a:srgbClr val="53565A"/>
    </a:dk2>
    <a:lt2>
      <a:srgbClr val="D0D0CE"/>
    </a:lt2>
    <a:accent1>
      <a:srgbClr val="AA1A22"/>
    </a:accent1>
    <a:accent2>
      <a:srgbClr val="63B1BC"/>
    </a:accent2>
    <a:accent3>
      <a:srgbClr val="999999"/>
    </a:accent3>
    <a:accent4>
      <a:srgbClr val="0B2556"/>
    </a:accent4>
    <a:accent5>
      <a:srgbClr val="E9B90D"/>
    </a:accent5>
    <a:accent6>
      <a:srgbClr val="30686F"/>
    </a:accent6>
    <a:hlink>
      <a:srgbClr val="63B1BC"/>
    </a:hlink>
    <a:folHlink>
      <a:srgbClr val="0B2556"/>
    </a:folHlink>
  </a:clrScheme>
  <a:fontScheme name="Mechanica">
    <a:majorFont>
      <a:latin typeface="ITC Franklin Gothic Demi"/>
      <a:ea typeface=""/>
      <a:cs typeface=""/>
    </a:majorFont>
    <a:minorFont>
      <a:latin typeface="ITC 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1C1C1C"/>
    </a:dk1>
    <a:lt1>
      <a:sysClr val="window" lastClr="FFFFFF"/>
    </a:lt1>
    <a:dk2>
      <a:srgbClr val="53565A"/>
    </a:dk2>
    <a:lt2>
      <a:srgbClr val="D0D0CE"/>
    </a:lt2>
    <a:accent1>
      <a:srgbClr val="AA1A22"/>
    </a:accent1>
    <a:accent2>
      <a:srgbClr val="63B1BC"/>
    </a:accent2>
    <a:accent3>
      <a:srgbClr val="999999"/>
    </a:accent3>
    <a:accent4>
      <a:srgbClr val="0B2556"/>
    </a:accent4>
    <a:accent5>
      <a:srgbClr val="E9B90D"/>
    </a:accent5>
    <a:accent6>
      <a:srgbClr val="30686F"/>
    </a:accent6>
    <a:hlink>
      <a:srgbClr val="63B1BC"/>
    </a:hlink>
    <a:folHlink>
      <a:srgbClr val="0B2556"/>
    </a:folHlink>
  </a:clrScheme>
  <a:fontScheme name="Mechanica">
    <a:majorFont>
      <a:latin typeface="ITC Franklin Gothic Demi"/>
      <a:ea typeface=""/>
      <a:cs typeface=""/>
    </a:majorFont>
    <a:minorFont>
      <a:latin typeface="ITC 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1C1C1C"/>
    </a:dk1>
    <a:lt1>
      <a:sysClr val="window" lastClr="FFFFFF"/>
    </a:lt1>
    <a:dk2>
      <a:srgbClr val="53565A"/>
    </a:dk2>
    <a:lt2>
      <a:srgbClr val="D0D0CE"/>
    </a:lt2>
    <a:accent1>
      <a:srgbClr val="AA1A22"/>
    </a:accent1>
    <a:accent2>
      <a:srgbClr val="63B1BC"/>
    </a:accent2>
    <a:accent3>
      <a:srgbClr val="999999"/>
    </a:accent3>
    <a:accent4>
      <a:srgbClr val="0B2556"/>
    </a:accent4>
    <a:accent5>
      <a:srgbClr val="E9B90D"/>
    </a:accent5>
    <a:accent6>
      <a:srgbClr val="30686F"/>
    </a:accent6>
    <a:hlink>
      <a:srgbClr val="63B1BC"/>
    </a:hlink>
    <a:folHlink>
      <a:srgbClr val="0B2556"/>
    </a:folHlink>
  </a:clrScheme>
  <a:fontScheme name="Mechanica">
    <a:majorFont>
      <a:latin typeface="ITC Franklin Gothic Demi"/>
      <a:ea typeface=""/>
      <a:cs typeface=""/>
    </a:majorFont>
    <a:minorFont>
      <a:latin typeface="ITC 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2">
    <a:dk1>
      <a:srgbClr val="1C1C1C"/>
    </a:dk1>
    <a:lt1>
      <a:sysClr val="window" lastClr="FFFFFF"/>
    </a:lt1>
    <a:dk2>
      <a:srgbClr val="53565A"/>
    </a:dk2>
    <a:lt2>
      <a:srgbClr val="D0D0CE"/>
    </a:lt2>
    <a:accent1>
      <a:srgbClr val="AA1A22"/>
    </a:accent1>
    <a:accent2>
      <a:srgbClr val="63B1BC"/>
    </a:accent2>
    <a:accent3>
      <a:srgbClr val="999999"/>
    </a:accent3>
    <a:accent4>
      <a:srgbClr val="0B2556"/>
    </a:accent4>
    <a:accent5>
      <a:srgbClr val="E9B90D"/>
    </a:accent5>
    <a:accent6>
      <a:srgbClr val="30686F"/>
    </a:accent6>
    <a:hlink>
      <a:srgbClr val="63B1BC"/>
    </a:hlink>
    <a:folHlink>
      <a:srgbClr val="0B2556"/>
    </a:folHlink>
  </a:clrScheme>
  <a:fontScheme name="Mechanica">
    <a:majorFont>
      <a:latin typeface="ITC Franklin Gothic Demi"/>
      <a:ea typeface=""/>
      <a:cs typeface=""/>
    </a:majorFont>
    <a:minorFont>
      <a:latin typeface="ITC 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ustom 2">
    <a:dk1>
      <a:srgbClr val="1C1C1C"/>
    </a:dk1>
    <a:lt1>
      <a:sysClr val="window" lastClr="FFFFFF"/>
    </a:lt1>
    <a:dk2>
      <a:srgbClr val="53565A"/>
    </a:dk2>
    <a:lt2>
      <a:srgbClr val="D0D0CE"/>
    </a:lt2>
    <a:accent1>
      <a:srgbClr val="AA1A22"/>
    </a:accent1>
    <a:accent2>
      <a:srgbClr val="63B1BC"/>
    </a:accent2>
    <a:accent3>
      <a:srgbClr val="999999"/>
    </a:accent3>
    <a:accent4>
      <a:srgbClr val="0B2556"/>
    </a:accent4>
    <a:accent5>
      <a:srgbClr val="E9B90D"/>
    </a:accent5>
    <a:accent6>
      <a:srgbClr val="30686F"/>
    </a:accent6>
    <a:hlink>
      <a:srgbClr val="63B1BC"/>
    </a:hlink>
    <a:folHlink>
      <a:srgbClr val="0B2556"/>
    </a:folHlink>
  </a:clrScheme>
  <a:fontScheme name="Mechanica">
    <a:majorFont>
      <a:latin typeface="ITC Franklin Gothic Demi"/>
      <a:ea typeface=""/>
      <a:cs typeface=""/>
    </a:majorFont>
    <a:minorFont>
      <a:latin typeface="ITC 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2015-08-20T17:13:12Z</dcterms:created>
  <dc:creator>Ryan Sexton</dc:creator>
</cp:coreProperties>
</file>